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88" r:id="rId3"/>
    <p:sldId id="258" r:id="rId4"/>
    <p:sldId id="257" r:id="rId5"/>
    <p:sldId id="289" r:id="rId6"/>
    <p:sldId id="259" r:id="rId7"/>
    <p:sldId id="290" r:id="rId8"/>
    <p:sldId id="291" r:id="rId9"/>
    <p:sldId id="260" r:id="rId10"/>
    <p:sldId id="293" r:id="rId11"/>
    <p:sldId id="292" r:id="rId12"/>
    <p:sldId id="261" r:id="rId13"/>
    <p:sldId id="294" r:id="rId14"/>
    <p:sldId id="295" r:id="rId15"/>
    <p:sldId id="262" r:id="rId16"/>
    <p:sldId id="263" r:id="rId17"/>
    <p:sldId id="264" r:id="rId18"/>
    <p:sldId id="296" r:id="rId19"/>
    <p:sldId id="283" r:id="rId20"/>
    <p:sldId id="297" r:id="rId21"/>
    <p:sldId id="265" r:id="rId22"/>
    <p:sldId id="307" r:id="rId23"/>
    <p:sldId id="281" r:id="rId24"/>
    <p:sldId id="282" r:id="rId25"/>
    <p:sldId id="267" r:id="rId26"/>
    <p:sldId id="285" r:id="rId27"/>
    <p:sldId id="306" r:id="rId28"/>
    <p:sldId id="268" r:id="rId29"/>
    <p:sldId id="298" r:id="rId30"/>
    <p:sldId id="300" r:id="rId31"/>
    <p:sldId id="299" r:id="rId32"/>
    <p:sldId id="302" r:id="rId33"/>
    <p:sldId id="303" r:id="rId34"/>
    <p:sldId id="269" r:id="rId35"/>
    <p:sldId id="304" r:id="rId36"/>
    <p:sldId id="272" r:id="rId37"/>
    <p:sldId id="273" r:id="rId38"/>
    <p:sldId id="274" r:id="rId39"/>
    <p:sldId id="275" r:id="rId40"/>
    <p:sldId id="276" r:id="rId41"/>
    <p:sldId id="277" r:id="rId42"/>
    <p:sldId id="278" r:id="rId43"/>
    <p:sldId id="279" r:id="rId44"/>
    <p:sldId id="280" r:id="rId45"/>
    <p:sldId id="305" r:id="rId4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7804FA-ECF8-4DEC-8D4A-6BF775D99033}" type="datetimeFigureOut">
              <a:rPr lang="el-GR" smtClean="0"/>
              <a:pPr/>
              <a:t>27/5/2021</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C3A9CD-BA4E-47FD-8F50-9B508C604FDC}"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3F1D8771-0648-447F-904F-0FE63885C7A9}" type="datetime1">
              <a:rPr lang="el-GR" smtClean="0"/>
              <a:pPr/>
              <a:t>27/5/2021</a:t>
            </a:fld>
            <a:endParaRPr lang="el-GR" dirty="0"/>
          </a:p>
        </p:txBody>
      </p:sp>
      <p:sp>
        <p:nvSpPr>
          <p:cNvPr id="5" name="4 - Θέση υποσέλιδου"/>
          <p:cNvSpPr>
            <a:spLocks noGrp="1"/>
          </p:cNvSpPr>
          <p:nvPr>
            <p:ph type="ftr" sz="quarter" idx="11"/>
          </p:nvPr>
        </p:nvSpPr>
        <p:spPr/>
        <p:txBody>
          <a:bodyPr/>
          <a:lstStyle/>
          <a:p>
            <a:r>
              <a:rPr lang="el-GR" smtClean="0"/>
              <a:t>Μπαλτζής Πρόδρομος ΠΕ 83 Ηλεκτρολόγος Δ/ντης 2ου Εργαστηριακού Κέντρου Κοζάνης ( Πτολεμαΐδα )</a:t>
            </a:r>
            <a:endParaRPr lang="el-GR" dirty="0"/>
          </a:p>
        </p:txBody>
      </p:sp>
      <p:sp>
        <p:nvSpPr>
          <p:cNvPr id="6" name="5 - Θέση αριθμού διαφάνειας"/>
          <p:cNvSpPr>
            <a:spLocks noGrp="1"/>
          </p:cNvSpPr>
          <p:nvPr>
            <p:ph type="sldNum" sz="quarter" idx="12"/>
          </p:nvPr>
        </p:nvSpPr>
        <p:spPr/>
        <p:txBody>
          <a:bodyPr/>
          <a:lstStyle/>
          <a:p>
            <a:fld id="{39320E6F-A470-4CC5-93A7-7C605151EE97}" type="slidenum">
              <a:rPr lang="el-GR" smtClean="0"/>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348D767E-5F08-4B8A-B80D-8E87CB1EAC18}" type="datetime1">
              <a:rPr lang="el-GR" smtClean="0"/>
              <a:pPr/>
              <a:t>27/5/2021</a:t>
            </a:fld>
            <a:endParaRPr lang="el-GR" dirty="0"/>
          </a:p>
        </p:txBody>
      </p:sp>
      <p:sp>
        <p:nvSpPr>
          <p:cNvPr id="5" name="4 - Θέση υποσέλιδου"/>
          <p:cNvSpPr>
            <a:spLocks noGrp="1"/>
          </p:cNvSpPr>
          <p:nvPr>
            <p:ph type="ftr" sz="quarter" idx="11"/>
          </p:nvPr>
        </p:nvSpPr>
        <p:spPr/>
        <p:txBody>
          <a:bodyPr/>
          <a:lstStyle/>
          <a:p>
            <a:r>
              <a:rPr lang="el-GR" smtClean="0"/>
              <a:t>Μπαλτζής Πρόδρομος ΠΕ 83 Ηλεκτρολόγος Δ/ντης 2ου Εργαστηριακού Κέντρου Κοζάνης ( Πτολεμαΐδα )</a:t>
            </a:r>
            <a:endParaRPr lang="el-GR" dirty="0"/>
          </a:p>
        </p:txBody>
      </p:sp>
      <p:sp>
        <p:nvSpPr>
          <p:cNvPr id="6" name="5 - Θέση αριθμού διαφάνειας"/>
          <p:cNvSpPr>
            <a:spLocks noGrp="1"/>
          </p:cNvSpPr>
          <p:nvPr>
            <p:ph type="sldNum" sz="quarter" idx="12"/>
          </p:nvPr>
        </p:nvSpPr>
        <p:spPr/>
        <p:txBody>
          <a:bodyPr/>
          <a:lstStyle/>
          <a:p>
            <a:fld id="{39320E6F-A470-4CC5-93A7-7C605151EE97}"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5E3EFE94-782C-4DB8-8320-AB5DECE7582B}" type="datetime1">
              <a:rPr lang="el-GR" smtClean="0"/>
              <a:pPr/>
              <a:t>27/5/2021</a:t>
            </a:fld>
            <a:endParaRPr lang="el-GR" dirty="0"/>
          </a:p>
        </p:txBody>
      </p:sp>
      <p:sp>
        <p:nvSpPr>
          <p:cNvPr id="5" name="4 - Θέση υποσέλιδου"/>
          <p:cNvSpPr>
            <a:spLocks noGrp="1"/>
          </p:cNvSpPr>
          <p:nvPr>
            <p:ph type="ftr" sz="quarter" idx="11"/>
          </p:nvPr>
        </p:nvSpPr>
        <p:spPr/>
        <p:txBody>
          <a:bodyPr/>
          <a:lstStyle/>
          <a:p>
            <a:r>
              <a:rPr lang="el-GR" smtClean="0"/>
              <a:t>Μπαλτζής Πρόδρομος ΠΕ 83 Ηλεκτρολόγος Δ/ντης 2ου Εργαστηριακού Κέντρου Κοζάνης ( Πτολεμαΐδα )</a:t>
            </a:r>
            <a:endParaRPr lang="el-GR" dirty="0"/>
          </a:p>
        </p:txBody>
      </p:sp>
      <p:sp>
        <p:nvSpPr>
          <p:cNvPr id="6" name="5 - Θέση αριθμού διαφάνειας"/>
          <p:cNvSpPr>
            <a:spLocks noGrp="1"/>
          </p:cNvSpPr>
          <p:nvPr>
            <p:ph type="sldNum" sz="quarter" idx="12"/>
          </p:nvPr>
        </p:nvSpPr>
        <p:spPr/>
        <p:txBody>
          <a:bodyPr/>
          <a:lstStyle/>
          <a:p>
            <a:fld id="{39320E6F-A470-4CC5-93A7-7C605151EE97}"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C66D620A-A215-4F66-B929-31C2B7512FC5}" type="datetime1">
              <a:rPr lang="el-GR" smtClean="0"/>
              <a:pPr/>
              <a:t>27/5/2021</a:t>
            </a:fld>
            <a:endParaRPr lang="el-GR" dirty="0"/>
          </a:p>
        </p:txBody>
      </p:sp>
      <p:sp>
        <p:nvSpPr>
          <p:cNvPr id="5" name="4 - Θέση υποσέλιδου"/>
          <p:cNvSpPr>
            <a:spLocks noGrp="1"/>
          </p:cNvSpPr>
          <p:nvPr>
            <p:ph type="ftr" sz="quarter" idx="11"/>
          </p:nvPr>
        </p:nvSpPr>
        <p:spPr/>
        <p:txBody>
          <a:bodyPr/>
          <a:lstStyle/>
          <a:p>
            <a:r>
              <a:rPr lang="el-GR" smtClean="0"/>
              <a:t>Μπαλτζής Πρόδρομος ΠΕ 83 Ηλεκτρολόγος Δ/ντης 2ου Εργαστηριακού Κέντρου Κοζάνης ( Πτολεμαΐδα )</a:t>
            </a:r>
            <a:endParaRPr lang="el-GR" dirty="0"/>
          </a:p>
        </p:txBody>
      </p:sp>
      <p:sp>
        <p:nvSpPr>
          <p:cNvPr id="6" name="5 - Θέση αριθμού διαφάνειας"/>
          <p:cNvSpPr>
            <a:spLocks noGrp="1"/>
          </p:cNvSpPr>
          <p:nvPr>
            <p:ph type="sldNum" sz="quarter" idx="12"/>
          </p:nvPr>
        </p:nvSpPr>
        <p:spPr/>
        <p:txBody>
          <a:bodyPr/>
          <a:lstStyle/>
          <a:p>
            <a:fld id="{39320E6F-A470-4CC5-93A7-7C605151EE97}"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C3033248-176C-4AAC-BA02-82916A179126}" type="datetime1">
              <a:rPr lang="el-GR" smtClean="0"/>
              <a:pPr/>
              <a:t>27/5/2021</a:t>
            </a:fld>
            <a:endParaRPr lang="el-GR" dirty="0"/>
          </a:p>
        </p:txBody>
      </p:sp>
      <p:sp>
        <p:nvSpPr>
          <p:cNvPr id="5" name="4 - Θέση υποσέλιδου"/>
          <p:cNvSpPr>
            <a:spLocks noGrp="1"/>
          </p:cNvSpPr>
          <p:nvPr>
            <p:ph type="ftr" sz="quarter" idx="11"/>
          </p:nvPr>
        </p:nvSpPr>
        <p:spPr/>
        <p:txBody>
          <a:bodyPr/>
          <a:lstStyle/>
          <a:p>
            <a:r>
              <a:rPr lang="el-GR" smtClean="0"/>
              <a:t>Μπαλτζής Πρόδρομος ΠΕ 83 Ηλεκτρολόγος Δ/ντης 2ου Εργαστηριακού Κέντρου Κοζάνης ( Πτολεμαΐδα )</a:t>
            </a:r>
            <a:endParaRPr lang="el-GR" dirty="0"/>
          </a:p>
        </p:txBody>
      </p:sp>
      <p:sp>
        <p:nvSpPr>
          <p:cNvPr id="6" name="5 - Θέση αριθμού διαφάνειας"/>
          <p:cNvSpPr>
            <a:spLocks noGrp="1"/>
          </p:cNvSpPr>
          <p:nvPr>
            <p:ph type="sldNum" sz="quarter" idx="12"/>
          </p:nvPr>
        </p:nvSpPr>
        <p:spPr/>
        <p:txBody>
          <a:bodyPr/>
          <a:lstStyle/>
          <a:p>
            <a:fld id="{39320E6F-A470-4CC5-93A7-7C605151EE97}" type="slidenum">
              <a:rPr lang="el-GR" smtClean="0"/>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4CAC4C84-9822-405E-AE05-5FD3CF472392}" type="datetime1">
              <a:rPr lang="el-GR" smtClean="0"/>
              <a:pPr/>
              <a:t>27/5/2021</a:t>
            </a:fld>
            <a:endParaRPr lang="el-GR" dirty="0"/>
          </a:p>
        </p:txBody>
      </p:sp>
      <p:sp>
        <p:nvSpPr>
          <p:cNvPr id="6" name="5 - Θέση υποσέλιδου"/>
          <p:cNvSpPr>
            <a:spLocks noGrp="1"/>
          </p:cNvSpPr>
          <p:nvPr>
            <p:ph type="ftr" sz="quarter" idx="11"/>
          </p:nvPr>
        </p:nvSpPr>
        <p:spPr/>
        <p:txBody>
          <a:bodyPr/>
          <a:lstStyle/>
          <a:p>
            <a:r>
              <a:rPr lang="el-GR" smtClean="0"/>
              <a:t>Μπαλτζής Πρόδρομος ΠΕ 83 Ηλεκτρολόγος Δ/ντης 2ου Εργαστηριακού Κέντρου Κοζάνης ( Πτολεμαΐδα )</a:t>
            </a:r>
            <a:endParaRPr lang="el-GR" dirty="0"/>
          </a:p>
        </p:txBody>
      </p:sp>
      <p:sp>
        <p:nvSpPr>
          <p:cNvPr id="7" name="6 - Θέση αριθμού διαφάνειας"/>
          <p:cNvSpPr>
            <a:spLocks noGrp="1"/>
          </p:cNvSpPr>
          <p:nvPr>
            <p:ph type="sldNum" sz="quarter" idx="12"/>
          </p:nvPr>
        </p:nvSpPr>
        <p:spPr/>
        <p:txBody>
          <a:bodyPr/>
          <a:lstStyle/>
          <a:p>
            <a:fld id="{39320E6F-A470-4CC5-93A7-7C605151EE97}"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F478FD77-6211-400F-921A-8E00A7EECD6D}" type="datetime1">
              <a:rPr lang="el-GR" smtClean="0"/>
              <a:pPr/>
              <a:t>27/5/2021</a:t>
            </a:fld>
            <a:endParaRPr lang="el-GR" dirty="0"/>
          </a:p>
        </p:txBody>
      </p:sp>
      <p:sp>
        <p:nvSpPr>
          <p:cNvPr id="8" name="7 - Θέση υποσέλιδου"/>
          <p:cNvSpPr>
            <a:spLocks noGrp="1"/>
          </p:cNvSpPr>
          <p:nvPr>
            <p:ph type="ftr" sz="quarter" idx="11"/>
          </p:nvPr>
        </p:nvSpPr>
        <p:spPr/>
        <p:txBody>
          <a:bodyPr/>
          <a:lstStyle/>
          <a:p>
            <a:r>
              <a:rPr lang="el-GR" smtClean="0"/>
              <a:t>Μπαλτζής Πρόδρομος ΠΕ 83 Ηλεκτρολόγος Δ/ντης 2ου Εργαστηριακού Κέντρου Κοζάνης ( Πτολεμαΐδα )</a:t>
            </a:r>
            <a:endParaRPr lang="el-GR" dirty="0"/>
          </a:p>
        </p:txBody>
      </p:sp>
      <p:sp>
        <p:nvSpPr>
          <p:cNvPr id="9" name="8 - Θέση αριθμού διαφάνειας"/>
          <p:cNvSpPr>
            <a:spLocks noGrp="1"/>
          </p:cNvSpPr>
          <p:nvPr>
            <p:ph type="sldNum" sz="quarter" idx="12"/>
          </p:nvPr>
        </p:nvSpPr>
        <p:spPr/>
        <p:txBody>
          <a:bodyPr/>
          <a:lstStyle/>
          <a:p>
            <a:fld id="{39320E6F-A470-4CC5-93A7-7C605151EE97}" type="slidenum">
              <a:rPr lang="el-GR" smtClean="0"/>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F2DC9567-FF36-4A55-AB28-9C0BFFF46A86}" type="datetime1">
              <a:rPr lang="el-GR" smtClean="0"/>
              <a:pPr/>
              <a:t>27/5/2021</a:t>
            </a:fld>
            <a:endParaRPr lang="el-GR" dirty="0"/>
          </a:p>
        </p:txBody>
      </p:sp>
      <p:sp>
        <p:nvSpPr>
          <p:cNvPr id="4" name="3 - Θέση υποσέλιδου"/>
          <p:cNvSpPr>
            <a:spLocks noGrp="1"/>
          </p:cNvSpPr>
          <p:nvPr>
            <p:ph type="ftr" sz="quarter" idx="11"/>
          </p:nvPr>
        </p:nvSpPr>
        <p:spPr/>
        <p:txBody>
          <a:bodyPr/>
          <a:lstStyle/>
          <a:p>
            <a:r>
              <a:rPr lang="el-GR" smtClean="0"/>
              <a:t>Μπαλτζής Πρόδρομος ΠΕ 83 Ηλεκτρολόγος Δ/ντης 2ου Εργαστηριακού Κέντρου Κοζάνης ( Πτολεμαΐδα )</a:t>
            </a:r>
            <a:endParaRPr lang="el-GR" dirty="0"/>
          </a:p>
        </p:txBody>
      </p:sp>
      <p:sp>
        <p:nvSpPr>
          <p:cNvPr id="5" name="4 - Θέση αριθμού διαφάνειας"/>
          <p:cNvSpPr>
            <a:spLocks noGrp="1"/>
          </p:cNvSpPr>
          <p:nvPr>
            <p:ph type="sldNum" sz="quarter" idx="12"/>
          </p:nvPr>
        </p:nvSpPr>
        <p:spPr/>
        <p:txBody>
          <a:bodyPr/>
          <a:lstStyle/>
          <a:p>
            <a:fld id="{39320E6F-A470-4CC5-93A7-7C605151EE97}"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1EE9555-CFC8-42B0-80FF-5D141DC08299}" type="datetime1">
              <a:rPr lang="el-GR" smtClean="0"/>
              <a:pPr/>
              <a:t>27/5/2021</a:t>
            </a:fld>
            <a:endParaRPr lang="el-GR" dirty="0"/>
          </a:p>
        </p:txBody>
      </p:sp>
      <p:sp>
        <p:nvSpPr>
          <p:cNvPr id="3" name="2 - Θέση υποσέλιδου"/>
          <p:cNvSpPr>
            <a:spLocks noGrp="1"/>
          </p:cNvSpPr>
          <p:nvPr>
            <p:ph type="ftr" sz="quarter" idx="11"/>
          </p:nvPr>
        </p:nvSpPr>
        <p:spPr/>
        <p:txBody>
          <a:bodyPr/>
          <a:lstStyle/>
          <a:p>
            <a:r>
              <a:rPr lang="el-GR" smtClean="0"/>
              <a:t>Μπαλτζής Πρόδρομος ΠΕ 83 Ηλεκτρολόγος Δ/ντης 2ου Εργαστηριακού Κέντρου Κοζάνης ( Πτολεμαΐδα )</a:t>
            </a:r>
            <a:endParaRPr lang="el-GR" dirty="0"/>
          </a:p>
        </p:txBody>
      </p:sp>
      <p:sp>
        <p:nvSpPr>
          <p:cNvPr id="4" name="3 - Θέση αριθμού διαφάνειας"/>
          <p:cNvSpPr>
            <a:spLocks noGrp="1"/>
          </p:cNvSpPr>
          <p:nvPr>
            <p:ph type="sldNum" sz="quarter" idx="12"/>
          </p:nvPr>
        </p:nvSpPr>
        <p:spPr/>
        <p:txBody>
          <a:bodyPr/>
          <a:lstStyle/>
          <a:p>
            <a:fld id="{39320E6F-A470-4CC5-93A7-7C605151EE97}"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C218B67-B792-457B-BBFA-383B62EB1E4C}" type="datetime1">
              <a:rPr lang="el-GR" smtClean="0"/>
              <a:pPr/>
              <a:t>27/5/2021</a:t>
            </a:fld>
            <a:endParaRPr lang="el-GR" dirty="0"/>
          </a:p>
        </p:txBody>
      </p:sp>
      <p:sp>
        <p:nvSpPr>
          <p:cNvPr id="6" name="5 - Θέση υποσέλιδου"/>
          <p:cNvSpPr>
            <a:spLocks noGrp="1"/>
          </p:cNvSpPr>
          <p:nvPr>
            <p:ph type="ftr" sz="quarter" idx="11"/>
          </p:nvPr>
        </p:nvSpPr>
        <p:spPr/>
        <p:txBody>
          <a:bodyPr/>
          <a:lstStyle/>
          <a:p>
            <a:r>
              <a:rPr lang="el-GR" smtClean="0"/>
              <a:t>Μπαλτζής Πρόδρομος ΠΕ 83 Ηλεκτρολόγος Δ/ντης 2ου Εργαστηριακού Κέντρου Κοζάνης ( Πτολεμαΐδα )</a:t>
            </a:r>
            <a:endParaRPr lang="el-GR" dirty="0"/>
          </a:p>
        </p:txBody>
      </p:sp>
      <p:sp>
        <p:nvSpPr>
          <p:cNvPr id="7" name="6 - Θέση αριθμού διαφάνειας"/>
          <p:cNvSpPr>
            <a:spLocks noGrp="1"/>
          </p:cNvSpPr>
          <p:nvPr>
            <p:ph type="sldNum" sz="quarter" idx="12"/>
          </p:nvPr>
        </p:nvSpPr>
        <p:spPr/>
        <p:txBody>
          <a:bodyPr/>
          <a:lstStyle/>
          <a:p>
            <a:fld id="{39320E6F-A470-4CC5-93A7-7C605151EE97}"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7B1A422-A3AA-4C69-89EB-1A876121F976}" type="datetime1">
              <a:rPr lang="el-GR" smtClean="0"/>
              <a:pPr/>
              <a:t>27/5/2021</a:t>
            </a:fld>
            <a:endParaRPr lang="el-GR" dirty="0"/>
          </a:p>
        </p:txBody>
      </p:sp>
      <p:sp>
        <p:nvSpPr>
          <p:cNvPr id="6" name="5 - Θέση υποσέλιδου"/>
          <p:cNvSpPr>
            <a:spLocks noGrp="1"/>
          </p:cNvSpPr>
          <p:nvPr>
            <p:ph type="ftr" sz="quarter" idx="11"/>
          </p:nvPr>
        </p:nvSpPr>
        <p:spPr/>
        <p:txBody>
          <a:bodyPr/>
          <a:lstStyle/>
          <a:p>
            <a:r>
              <a:rPr lang="el-GR" smtClean="0"/>
              <a:t>Μπαλτζής Πρόδρομος ΠΕ 83 Ηλεκτρολόγος Δ/ντης 2ου Εργαστηριακού Κέντρου Κοζάνης ( Πτολεμαΐδα )</a:t>
            </a:r>
            <a:endParaRPr lang="el-GR" dirty="0"/>
          </a:p>
        </p:txBody>
      </p:sp>
      <p:sp>
        <p:nvSpPr>
          <p:cNvPr id="7" name="6 - Θέση αριθμού διαφάνειας"/>
          <p:cNvSpPr>
            <a:spLocks noGrp="1"/>
          </p:cNvSpPr>
          <p:nvPr>
            <p:ph type="sldNum" sz="quarter" idx="12"/>
          </p:nvPr>
        </p:nvSpPr>
        <p:spPr/>
        <p:txBody>
          <a:bodyPr/>
          <a:lstStyle/>
          <a:p>
            <a:fld id="{39320E6F-A470-4CC5-93A7-7C605151EE97}" type="slidenum">
              <a:rPr lang="el-GR" smtClean="0"/>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36431E-08B8-4A42-94A4-DF74A8FB24C4}" type="datetime1">
              <a:rPr lang="el-GR" smtClean="0"/>
              <a:pPr/>
              <a:t>27/5/2021</a:t>
            </a:fld>
            <a:endParaRPr lang="el-GR" dirty="0"/>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Μπαλτζής Πρόδρομος ΠΕ 83 Ηλεκτρολόγος Δ/ντης 2ου Εργαστηριακού Κέντρου Κοζάνης ( Πτολεμαΐδα )</a:t>
            </a:r>
            <a:endParaRPr lang="el-GR" dirty="0"/>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320E6F-A470-4CC5-93A7-7C605151EE97}"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esos.gr/sites/default/files/articles-legacy/nomos_4763_2020_fek_254_a_.pdf"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minedu.gov.gr/texniki-ekpaideusi-2/gnoriste-to-epal/tomeas-mixanologias" TargetMode="Externa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minedu.gov.gr/texniki-ekpaideusi-2/gnoriste-to-epal/tomeas-ilektrologias" TargetMode="Externa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minedu.gov.gr/texniki-ekpaideusi-2/gnoriste-to-epal/tomeas-domikon-ergon" TargetMode="Externa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minedu.gov.gr/texniki-ekpaideusi-2/gnoriste-to-epal/tomeas-efarmosmenon-texnon"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minedu.gov.gr/texniki-ekpaideusi-2/gnoriste-to-epal/tomeas-dioikisis-oikonomias" TargetMode="Externa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minedu.gov.gr/texniki-ekpaideusi-2/gnoriste-to-epal/tomeas-ygeias" TargetMode="Externa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minedu.gov.gr/texniki-ekpaideusi-2/gnoriste-to-epal/tomeas-geoponias" TargetMode="Externa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minedu.gov.gr/texniki-ekpaideusi-2/gnoriste-to-epal/tomeas-pliroforikis" TargetMode="Externa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minedu.gov.gr/texniki-ekpaideusi-2/gnoriste-to-epal/tomeas-naftiliakon" TargetMode="Externa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4189747" y="3244334"/>
            <a:ext cx="764505" cy="369332"/>
          </a:xfrm>
          <a:prstGeom prst="rect">
            <a:avLst/>
          </a:prstGeom>
        </p:spPr>
        <p:txBody>
          <a:bodyPr wrap="none">
            <a:spAutoFit/>
          </a:bodyPr>
          <a:lstStyle/>
          <a:p>
            <a:r>
              <a:rPr lang="el-GR" dirty="0"/>
              <a:t>ΕΠΑΛ.</a:t>
            </a:r>
          </a:p>
        </p:txBody>
      </p:sp>
      <p:pic>
        <p:nvPicPr>
          <p:cNvPr id="1029" name="Picture 5"/>
          <p:cNvPicPr>
            <a:picLocks noChangeAspect="1" noChangeArrowheads="1"/>
          </p:cNvPicPr>
          <p:nvPr/>
        </p:nvPicPr>
        <p:blipFill>
          <a:blip r:embed="rId2"/>
          <a:srcRect/>
          <a:stretch>
            <a:fillRect/>
          </a:stretch>
        </p:blipFill>
        <p:spPr bwMode="auto">
          <a:xfrm>
            <a:off x="2657475" y="2028825"/>
            <a:ext cx="3829050" cy="2800350"/>
          </a:xfrm>
          <a:prstGeom prst="rect">
            <a:avLst/>
          </a:prstGeom>
          <a:noFill/>
          <a:ln w="9525">
            <a:noFill/>
            <a:miter lim="800000"/>
            <a:headEnd/>
            <a:tailEnd/>
          </a:ln>
          <a:effectLst/>
        </p:spPr>
      </p:pic>
      <p:sp>
        <p:nvSpPr>
          <p:cNvPr id="4" name="3 - Θέση αριθμού διαφάνειας"/>
          <p:cNvSpPr>
            <a:spLocks noGrp="1"/>
          </p:cNvSpPr>
          <p:nvPr>
            <p:ph type="sldNum" sz="quarter" idx="12"/>
          </p:nvPr>
        </p:nvSpPr>
        <p:spPr/>
        <p:txBody>
          <a:bodyPr/>
          <a:lstStyle/>
          <a:p>
            <a:fld id="{39320E6F-A470-4CC5-93A7-7C605151EE97}" type="slidenum">
              <a:rPr lang="el-GR" smtClean="0"/>
              <a:pPr/>
              <a:t>1</a:t>
            </a:fld>
            <a:endParaRPr lang="el-GR" dirty="0"/>
          </a:p>
        </p:txBody>
      </p:sp>
      <p:sp>
        <p:nvSpPr>
          <p:cNvPr id="6" name="5 - Θέση υποσέλιδου"/>
          <p:cNvSpPr>
            <a:spLocks noGrp="1"/>
          </p:cNvSpPr>
          <p:nvPr>
            <p:ph type="ftr" sz="quarter" idx="11"/>
          </p:nvPr>
        </p:nvSpPr>
        <p:spPr/>
        <p:txBody>
          <a:bodyPr/>
          <a:lstStyle/>
          <a:p>
            <a:r>
              <a:rPr lang="el-GR" smtClean="0"/>
              <a:t>Μπαλτζής Πρόδρομος ΠΕ 83 Ηλεκτρολόγος Δ/ντης 2ου Εργαστηριακού Κέντρου Κοζάνης ( Πτολεμαΐδα )</a:t>
            </a:r>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42844" y="0"/>
            <a:ext cx="8786874" cy="4770537"/>
          </a:xfrm>
          <a:prstGeom prst="rect">
            <a:avLst/>
          </a:prstGeom>
        </p:spPr>
        <p:txBody>
          <a:bodyPr wrap="square">
            <a:spAutoFit/>
          </a:bodyPr>
          <a:lstStyle/>
          <a:p>
            <a:endParaRPr lang="el-GR" b="1" dirty="0" smtClean="0"/>
          </a:p>
          <a:p>
            <a:pPr>
              <a:buFontTx/>
              <a:buChar char="-"/>
            </a:pPr>
            <a:endParaRPr lang="el-GR" dirty="0"/>
          </a:p>
          <a:p>
            <a:pPr algn="just"/>
            <a:r>
              <a:rPr lang="el-GR" sz="2800" b="1" dirty="0"/>
              <a:t>Τα ΕΠΑΛ είναι εξοπλισμένα και με εργαστήρια</a:t>
            </a:r>
            <a:r>
              <a:rPr lang="el-GR" sz="2800" b="1" dirty="0" smtClean="0"/>
              <a:t>;</a:t>
            </a:r>
          </a:p>
          <a:p>
            <a:pPr algn="just"/>
            <a:endParaRPr lang="el-GR" sz="2800" dirty="0"/>
          </a:p>
          <a:p>
            <a:pPr algn="just"/>
            <a:r>
              <a:rPr lang="el-GR" sz="2800" dirty="0" smtClean="0"/>
              <a:t>	ΝΑΙ</a:t>
            </a:r>
            <a:r>
              <a:rPr lang="el-GR" sz="2800" dirty="0"/>
              <a:t>, φυσικά, υπάρχουν σύγχρονα εργαστήρια στο </a:t>
            </a:r>
            <a:r>
              <a:rPr lang="el-GR" sz="2800" dirty="0" smtClean="0"/>
              <a:t>2ο </a:t>
            </a:r>
            <a:r>
              <a:rPr lang="el-GR" sz="2800" dirty="0"/>
              <a:t>Ε.Κ. (εργαστηριακό κέντρο) που στηρίζουν την λειτουργία των ΕΠΑΛ. Ο εξοπλισμός είναι σύμφωνος με τα χαρακτηριστικά του σχολείου και το αναλυτικό πρόγραμμα των ειδικοτήτων</a:t>
            </a:r>
            <a:r>
              <a:rPr lang="el-GR" sz="2800" dirty="0" smtClean="0"/>
              <a:t>.</a:t>
            </a:r>
          </a:p>
          <a:p>
            <a:pPr>
              <a:buFontTx/>
              <a:buChar char="-"/>
            </a:pPr>
            <a:endParaRPr lang="el-GR" dirty="0"/>
          </a:p>
          <a:p>
            <a:pPr>
              <a:buFontTx/>
              <a:buChar char="-"/>
            </a:pPr>
            <a:endParaRPr lang="el-GR" dirty="0"/>
          </a:p>
          <a:p>
            <a:pPr>
              <a:buFontTx/>
              <a:buChar char="-"/>
            </a:pPr>
            <a:endParaRPr lang="el-GR" dirty="0" smtClean="0"/>
          </a:p>
          <a:p>
            <a:pPr>
              <a:buFontTx/>
              <a:buChar char="-"/>
            </a:pPr>
            <a:endParaRPr lang="el-GR" dirty="0"/>
          </a:p>
        </p:txBody>
      </p:sp>
      <p:sp>
        <p:nvSpPr>
          <p:cNvPr id="3" name="2 - Θέση αριθμού διαφάνειας"/>
          <p:cNvSpPr>
            <a:spLocks noGrp="1"/>
          </p:cNvSpPr>
          <p:nvPr>
            <p:ph type="sldNum" sz="quarter" idx="12"/>
          </p:nvPr>
        </p:nvSpPr>
        <p:spPr/>
        <p:txBody>
          <a:bodyPr/>
          <a:lstStyle/>
          <a:p>
            <a:fld id="{39320E6F-A470-4CC5-93A7-7C605151EE97}" type="slidenum">
              <a:rPr lang="el-GR" smtClean="0"/>
              <a:pPr/>
              <a:t>10</a:t>
            </a:fld>
            <a:endParaRPr lang="el-GR" dirty="0"/>
          </a:p>
        </p:txBody>
      </p:sp>
      <p:sp>
        <p:nvSpPr>
          <p:cNvPr id="4" name="3 - Θέση υποσέλιδου"/>
          <p:cNvSpPr>
            <a:spLocks noGrp="1"/>
          </p:cNvSpPr>
          <p:nvPr>
            <p:ph type="ftr" sz="quarter" idx="11"/>
          </p:nvPr>
        </p:nvSpPr>
        <p:spPr/>
        <p:txBody>
          <a:bodyPr/>
          <a:lstStyle/>
          <a:p>
            <a:r>
              <a:rPr lang="el-GR" smtClean="0"/>
              <a:t>Μπαλτζής Πρόδρομος ΠΕ 83 Ηλεκτρολόγος Δ/ντης 2ου Εργαστηριακού Κέντρου Κοζάνης ( Πτολεμαΐδα )</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42844" y="0"/>
            <a:ext cx="8786874" cy="6217087"/>
          </a:xfrm>
          <a:prstGeom prst="rect">
            <a:avLst/>
          </a:prstGeom>
        </p:spPr>
        <p:txBody>
          <a:bodyPr wrap="square">
            <a:spAutoFit/>
          </a:bodyPr>
          <a:lstStyle/>
          <a:p>
            <a:endParaRPr lang="el-GR" b="1" dirty="0" smtClean="0"/>
          </a:p>
          <a:p>
            <a:pPr>
              <a:buFontTx/>
              <a:buChar char="-"/>
            </a:pPr>
            <a:endParaRPr lang="el-GR" dirty="0"/>
          </a:p>
          <a:p>
            <a:r>
              <a:rPr lang="el-GR" sz="2800" b="1" dirty="0"/>
              <a:t>Αν κάποιος τελειώσει το Γενικό Λύκειο μπορεί να εγγραφεί σε κάποιο τομέα του ΕΠΑ.Λ</a:t>
            </a:r>
            <a:r>
              <a:rPr lang="el-GR" sz="2800" b="1" dirty="0" smtClean="0"/>
              <a:t>.;</a:t>
            </a:r>
          </a:p>
          <a:p>
            <a:endParaRPr lang="el-GR" sz="2800" dirty="0"/>
          </a:p>
          <a:p>
            <a:pPr algn="just"/>
            <a:r>
              <a:rPr lang="el-GR" sz="2800" dirty="0" smtClean="0"/>
              <a:t>	ΝΑΙ</a:t>
            </a:r>
            <a:r>
              <a:rPr lang="el-GR" sz="2800" dirty="0"/>
              <a:t>, μπορεί, στη Β΄ Λυκείου, επιλέγοντας έναν τομέα που τον ενδιαφέρει και αφού ολοκληρώσει και την αντίστοιχη ειδικότητα στη Γ' Λυκείου παίρνει πτυχίο της ειδικότητας αυτής. </a:t>
            </a:r>
            <a:endParaRPr lang="el-GR" sz="2800" dirty="0" smtClean="0"/>
          </a:p>
          <a:p>
            <a:pPr algn="just"/>
            <a:r>
              <a:rPr lang="el-GR" sz="2800" dirty="0" smtClean="0"/>
              <a:t>	Τα δυο </a:t>
            </a:r>
            <a:r>
              <a:rPr lang="el-GR" sz="2800" dirty="0"/>
              <a:t>αυτά χρόνια παρακολουθεί μόνο μαθήματα της ειδικότητας που έχει επιλέξει, και όχι μαθήματα Γενικής Παιδείας και επιπλέον μπορεί να συμμετέχει εκ νέου στις πανελλαδικές εξετάσεις των ΕΠΑΛ</a:t>
            </a:r>
            <a:r>
              <a:rPr lang="el-GR" sz="2800" dirty="0" smtClean="0"/>
              <a:t>.</a:t>
            </a:r>
            <a:endParaRPr lang="el-GR" sz="2800" dirty="0"/>
          </a:p>
          <a:p>
            <a:pPr>
              <a:buFontTx/>
              <a:buChar char="-"/>
            </a:pPr>
            <a:endParaRPr lang="el-GR" dirty="0"/>
          </a:p>
          <a:p>
            <a:pPr>
              <a:buFontTx/>
              <a:buChar char="-"/>
            </a:pPr>
            <a:endParaRPr lang="el-GR" dirty="0" smtClean="0"/>
          </a:p>
          <a:p>
            <a:pPr>
              <a:buFontTx/>
              <a:buChar char="-"/>
            </a:pPr>
            <a:endParaRPr lang="el-GR" dirty="0"/>
          </a:p>
        </p:txBody>
      </p:sp>
      <p:sp>
        <p:nvSpPr>
          <p:cNvPr id="3" name="2 - Θέση αριθμού διαφάνειας"/>
          <p:cNvSpPr>
            <a:spLocks noGrp="1"/>
          </p:cNvSpPr>
          <p:nvPr>
            <p:ph type="sldNum" sz="quarter" idx="12"/>
          </p:nvPr>
        </p:nvSpPr>
        <p:spPr/>
        <p:txBody>
          <a:bodyPr/>
          <a:lstStyle/>
          <a:p>
            <a:fld id="{39320E6F-A470-4CC5-93A7-7C605151EE97}" type="slidenum">
              <a:rPr lang="el-GR" smtClean="0"/>
              <a:pPr/>
              <a:t>11</a:t>
            </a:fld>
            <a:endParaRPr lang="el-GR" dirty="0"/>
          </a:p>
        </p:txBody>
      </p:sp>
      <p:sp>
        <p:nvSpPr>
          <p:cNvPr id="4" name="3 - Θέση υποσέλιδου"/>
          <p:cNvSpPr>
            <a:spLocks noGrp="1"/>
          </p:cNvSpPr>
          <p:nvPr>
            <p:ph type="ftr" sz="quarter" idx="11"/>
          </p:nvPr>
        </p:nvSpPr>
        <p:spPr/>
        <p:txBody>
          <a:bodyPr/>
          <a:lstStyle/>
          <a:p>
            <a:r>
              <a:rPr lang="el-GR" smtClean="0"/>
              <a:t>Μπαλτζής Πρόδρομος ΠΕ 83 Ηλεκτρολόγος Δ/ντης 2ου Εργαστηριακού Κέντρου Κοζάνης ( Πτολεμαΐδα )</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14282" y="142852"/>
            <a:ext cx="8715436" cy="2585323"/>
          </a:xfrm>
          <a:prstGeom prst="rect">
            <a:avLst/>
          </a:prstGeom>
        </p:spPr>
        <p:txBody>
          <a:bodyPr wrap="square">
            <a:spAutoFit/>
          </a:bodyPr>
          <a:lstStyle/>
          <a:p>
            <a:endParaRPr lang="el-GR" b="1" dirty="0" smtClean="0"/>
          </a:p>
          <a:p>
            <a:endParaRPr lang="el-GR" b="1" dirty="0"/>
          </a:p>
          <a:p>
            <a:endParaRPr lang="el-GR" b="1" dirty="0" smtClean="0"/>
          </a:p>
          <a:p>
            <a:endParaRPr lang="el-GR" b="1" dirty="0" smtClean="0"/>
          </a:p>
          <a:p>
            <a:endParaRPr lang="el-GR" b="1" dirty="0" smtClean="0"/>
          </a:p>
          <a:p>
            <a:endParaRPr lang="el-GR" b="1" dirty="0"/>
          </a:p>
          <a:p>
            <a:endParaRPr lang="el-GR" b="1" dirty="0" smtClean="0"/>
          </a:p>
          <a:p>
            <a:endParaRPr lang="el-GR" b="1" dirty="0" smtClean="0"/>
          </a:p>
          <a:p>
            <a:endParaRPr lang="el-GR" dirty="0"/>
          </a:p>
        </p:txBody>
      </p:sp>
      <p:sp>
        <p:nvSpPr>
          <p:cNvPr id="3" name="2 - Ορθογώνιο"/>
          <p:cNvSpPr/>
          <p:nvPr/>
        </p:nvSpPr>
        <p:spPr>
          <a:xfrm>
            <a:off x="214282" y="285728"/>
            <a:ext cx="8786874" cy="4401205"/>
          </a:xfrm>
          <a:prstGeom prst="rect">
            <a:avLst/>
          </a:prstGeom>
        </p:spPr>
        <p:txBody>
          <a:bodyPr wrap="square">
            <a:spAutoFit/>
          </a:bodyPr>
          <a:lstStyle/>
          <a:p>
            <a:r>
              <a:rPr lang="el-GR" sz="2800" b="1" dirty="0" smtClean="0"/>
              <a:t>Και τελειώνοντας το ΕΠΑ.Λ. μπορεί να δηλώσει όποια πανεπιστημιακή σχολή θέλει;</a:t>
            </a:r>
          </a:p>
          <a:p>
            <a:endParaRPr lang="el-GR" sz="2800" dirty="0" smtClean="0"/>
          </a:p>
          <a:p>
            <a:pPr algn="just"/>
            <a:r>
              <a:rPr lang="el-GR" sz="2800" dirty="0" smtClean="0"/>
              <a:t>	Μπορεί να εισαχθεί στην τριτοβάθμια εκπαίδευση ΑΕΙ ,σε σχολές σχετικές με την ειδικότητά του αλλά και σε σχολές ενός κοινού πεδίου όπως ΤΕΦΑΑ και στρατιωτικές, αστυνομικές σχολές και σχολές πυροσβεστικής - Λιμενικού μέσω πανελληνίων εξετάσεων σε τέσσερα μαθήματα που θα διδάσκεται στην τρίτη τάξη, δύο (2) μαθήματα γενικής παιδείας και δύο (2) μαθήματα της ειδικότητας του</a:t>
            </a:r>
          </a:p>
        </p:txBody>
      </p:sp>
      <p:sp>
        <p:nvSpPr>
          <p:cNvPr id="4" name="3 - Θέση αριθμού διαφάνειας"/>
          <p:cNvSpPr>
            <a:spLocks noGrp="1"/>
          </p:cNvSpPr>
          <p:nvPr>
            <p:ph type="sldNum" sz="quarter" idx="12"/>
          </p:nvPr>
        </p:nvSpPr>
        <p:spPr/>
        <p:txBody>
          <a:bodyPr/>
          <a:lstStyle/>
          <a:p>
            <a:fld id="{39320E6F-A470-4CC5-93A7-7C605151EE97}" type="slidenum">
              <a:rPr lang="el-GR" smtClean="0"/>
              <a:pPr/>
              <a:t>12</a:t>
            </a:fld>
            <a:endParaRPr lang="el-GR" dirty="0"/>
          </a:p>
        </p:txBody>
      </p:sp>
      <p:sp>
        <p:nvSpPr>
          <p:cNvPr id="5" name="4 - Θέση υποσέλιδου"/>
          <p:cNvSpPr>
            <a:spLocks noGrp="1"/>
          </p:cNvSpPr>
          <p:nvPr>
            <p:ph type="ftr" sz="quarter" idx="11"/>
          </p:nvPr>
        </p:nvSpPr>
        <p:spPr/>
        <p:txBody>
          <a:bodyPr/>
          <a:lstStyle/>
          <a:p>
            <a:r>
              <a:rPr lang="el-GR" smtClean="0"/>
              <a:t>Μπαλτζής Πρόδρομος ΠΕ 83 Ηλεκτρολόγος Δ/ντης 2ου Εργαστηριακού Κέντρου Κοζάνης ( Πτολεμαΐδα )</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14282" y="142852"/>
            <a:ext cx="8715436" cy="4524315"/>
          </a:xfrm>
          <a:prstGeom prst="rect">
            <a:avLst/>
          </a:prstGeom>
        </p:spPr>
        <p:txBody>
          <a:bodyPr wrap="square">
            <a:spAutoFit/>
          </a:bodyPr>
          <a:lstStyle/>
          <a:p>
            <a:r>
              <a:rPr lang="el-GR" sz="2800" b="1" dirty="0" smtClean="0"/>
              <a:t>Τι </a:t>
            </a:r>
            <a:r>
              <a:rPr lang="el-GR" sz="2800" b="1" dirty="0"/>
              <a:t>εννοούμε λέγοντας τομείς στο ΕΠΑ.Λ.;</a:t>
            </a:r>
            <a:endParaRPr lang="el-GR" sz="2800" dirty="0"/>
          </a:p>
          <a:p>
            <a:endParaRPr lang="el-GR" sz="2800" dirty="0"/>
          </a:p>
          <a:p>
            <a:pPr algn="just"/>
            <a:r>
              <a:rPr lang="el-GR" sz="2800" dirty="0" smtClean="0"/>
              <a:t>	Στο </a:t>
            </a:r>
            <a:r>
              <a:rPr lang="el-GR" sz="2800" dirty="0"/>
              <a:t>ΕΠΑ.Λ. αντί να λέμε θεωρητική ή θετική ή τεχνολογική κατεύθυνση, όπως λέμε στο Γενικό Λύκειο, λέμε τομέα μηχανολογικό, οικονομικό, ηλεκτρολογικό, πληροφορικής, υγείας πρόνοιας, δομικών έργων, κ.ά. </a:t>
            </a:r>
            <a:endParaRPr lang="el-GR" sz="2800" dirty="0" smtClean="0"/>
          </a:p>
          <a:p>
            <a:pPr algn="just"/>
            <a:r>
              <a:rPr lang="el-GR" sz="2800" dirty="0" smtClean="0"/>
              <a:t>	Στον </a:t>
            </a:r>
            <a:r>
              <a:rPr lang="el-GR" sz="2800" dirty="0"/>
              <a:t>τομέα παρακολουθείς εκτός από μαθήματα γενικής παιδείας, θεωρητικά και εργαστηριακά μαθήματα του επαγγελματικού τομέα που έχεις επιλέξει.</a:t>
            </a:r>
          </a:p>
          <a:p>
            <a:pPr algn="just"/>
            <a:endParaRPr lang="el-GR" dirty="0"/>
          </a:p>
          <a:p>
            <a:endParaRPr lang="el-GR" dirty="0"/>
          </a:p>
        </p:txBody>
      </p:sp>
      <p:sp>
        <p:nvSpPr>
          <p:cNvPr id="4" name="3 - Θέση αριθμού διαφάνειας"/>
          <p:cNvSpPr>
            <a:spLocks noGrp="1"/>
          </p:cNvSpPr>
          <p:nvPr>
            <p:ph type="sldNum" sz="quarter" idx="12"/>
          </p:nvPr>
        </p:nvSpPr>
        <p:spPr/>
        <p:txBody>
          <a:bodyPr/>
          <a:lstStyle/>
          <a:p>
            <a:fld id="{39320E6F-A470-4CC5-93A7-7C605151EE97}" type="slidenum">
              <a:rPr lang="el-GR" smtClean="0"/>
              <a:pPr/>
              <a:t>13</a:t>
            </a:fld>
            <a:endParaRPr lang="el-GR" dirty="0"/>
          </a:p>
        </p:txBody>
      </p:sp>
      <p:sp>
        <p:nvSpPr>
          <p:cNvPr id="5" name="4 - Θέση υποσέλιδου"/>
          <p:cNvSpPr>
            <a:spLocks noGrp="1"/>
          </p:cNvSpPr>
          <p:nvPr>
            <p:ph type="ftr" sz="quarter" idx="11"/>
          </p:nvPr>
        </p:nvSpPr>
        <p:spPr/>
        <p:txBody>
          <a:bodyPr/>
          <a:lstStyle/>
          <a:p>
            <a:r>
              <a:rPr lang="el-GR" smtClean="0"/>
              <a:t>Μπαλτζής Πρόδρομος ΠΕ 83 Ηλεκτρολόγος Δ/ντης 2ου Εργαστηριακού Κέντρου Κοζάνης ( Πτολεμαΐδα )</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14282" y="142852"/>
            <a:ext cx="8715436" cy="3385542"/>
          </a:xfrm>
          <a:prstGeom prst="rect">
            <a:avLst/>
          </a:prstGeom>
        </p:spPr>
        <p:txBody>
          <a:bodyPr wrap="square">
            <a:spAutoFit/>
          </a:bodyPr>
          <a:lstStyle/>
          <a:p>
            <a:pPr algn="just"/>
            <a:r>
              <a:rPr lang="el-GR" sz="2800" b="1" dirty="0" smtClean="0"/>
              <a:t>Ποιοι τομείς και ποιες ειδικότητες  λειτουργούν στα ΕΠΑ.Λ. :</a:t>
            </a:r>
            <a:endParaRPr lang="el-GR" sz="2800" dirty="0" smtClean="0"/>
          </a:p>
          <a:p>
            <a:pPr algn="just"/>
            <a:endParaRPr lang="el-GR" sz="2800" dirty="0" smtClean="0"/>
          </a:p>
          <a:p>
            <a:pPr algn="just"/>
            <a:r>
              <a:rPr lang="el-GR" sz="2800" dirty="0" smtClean="0"/>
              <a:t>Για να δείτε τους τομείς και τις ειδικότητες των ΕΠΑ.Λ. πατήστε </a:t>
            </a:r>
            <a:r>
              <a:rPr lang="el-GR" sz="2800" b="1" dirty="0" smtClean="0"/>
              <a:t>Εδώ</a:t>
            </a:r>
            <a:r>
              <a:rPr lang="el-GR" sz="2800" dirty="0" smtClean="0"/>
              <a:t>:  </a:t>
            </a:r>
          </a:p>
          <a:p>
            <a:pPr algn="just"/>
            <a:r>
              <a:rPr lang="en-US" sz="2800" dirty="0" smtClean="0"/>
              <a:t>https://www.minedu.gov.gr/texniki-ekpaideusi-2/psifiako-yliko-gia-tin-provoli-tis-eek</a:t>
            </a:r>
            <a:endParaRPr lang="el-GR" sz="2800" dirty="0" smtClean="0"/>
          </a:p>
          <a:p>
            <a:endParaRPr lang="el-GR" dirty="0"/>
          </a:p>
        </p:txBody>
      </p:sp>
      <p:sp>
        <p:nvSpPr>
          <p:cNvPr id="4" name="3 - Θέση αριθμού διαφάνειας"/>
          <p:cNvSpPr>
            <a:spLocks noGrp="1"/>
          </p:cNvSpPr>
          <p:nvPr>
            <p:ph type="sldNum" sz="quarter" idx="12"/>
          </p:nvPr>
        </p:nvSpPr>
        <p:spPr/>
        <p:txBody>
          <a:bodyPr/>
          <a:lstStyle/>
          <a:p>
            <a:fld id="{39320E6F-A470-4CC5-93A7-7C605151EE97}" type="slidenum">
              <a:rPr lang="el-GR" smtClean="0"/>
              <a:pPr/>
              <a:t>14</a:t>
            </a:fld>
            <a:endParaRPr lang="el-GR" dirty="0"/>
          </a:p>
        </p:txBody>
      </p:sp>
      <p:sp>
        <p:nvSpPr>
          <p:cNvPr id="5" name="4 - Θέση υποσέλιδου"/>
          <p:cNvSpPr>
            <a:spLocks noGrp="1"/>
          </p:cNvSpPr>
          <p:nvPr>
            <p:ph type="ftr" sz="quarter" idx="11"/>
          </p:nvPr>
        </p:nvSpPr>
        <p:spPr/>
        <p:txBody>
          <a:bodyPr/>
          <a:lstStyle/>
          <a:p>
            <a:r>
              <a:rPr lang="el-GR" smtClean="0"/>
              <a:t>Μπαλτζής Πρόδρομος ΠΕ 83 Ηλεκτρολόγος Δ/ντης 2ου Εργαστηριακού Κέντρου Κοζάνης ( Πτολεμαΐδα )</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643042" y="2214554"/>
            <a:ext cx="6072230" cy="2062103"/>
          </a:xfrm>
          <a:prstGeom prst="rect">
            <a:avLst/>
          </a:prstGeom>
        </p:spPr>
        <p:txBody>
          <a:bodyPr wrap="square">
            <a:spAutoFit/>
          </a:bodyPr>
          <a:lstStyle/>
          <a:p>
            <a:pPr algn="ctr"/>
            <a:r>
              <a:rPr lang="el-GR" sz="3200" b="1" dirty="0"/>
              <a:t>ΕΠΙΛΕΓΩ ΕΠΑΛ</a:t>
            </a:r>
          </a:p>
          <a:p>
            <a:pPr algn="ctr"/>
            <a:r>
              <a:rPr lang="el-GR" sz="3200" b="1" dirty="0"/>
              <a:t>ΦΟΙΤΗΣΗ &amp; ΠΡΟΟΠΤΙΚΕΣ</a:t>
            </a:r>
          </a:p>
          <a:p>
            <a:pPr algn="ctr"/>
            <a:r>
              <a:rPr lang="el-GR" sz="3200" b="1" dirty="0"/>
              <a:t>Μεταλυκειακό Έτος – Τάξη Μαθητείας</a:t>
            </a:r>
          </a:p>
        </p:txBody>
      </p:sp>
      <p:pic>
        <p:nvPicPr>
          <p:cNvPr id="3" name="Picture 2" descr="5 αρχαιοελληνικά σύμβολα που με γοητεύουν - Όμορφη Ζωή">
            <a:hlinkClick r:id="rId2"/>
          </p:cNvPr>
          <p:cNvPicPr>
            <a:picLocks noChangeAspect="1" noChangeArrowheads="1"/>
          </p:cNvPicPr>
          <p:nvPr/>
        </p:nvPicPr>
        <p:blipFill>
          <a:blip r:embed="rId3" cstate="print"/>
          <a:srcRect/>
          <a:stretch>
            <a:fillRect/>
          </a:stretch>
        </p:blipFill>
        <p:spPr bwMode="auto">
          <a:xfrm>
            <a:off x="4214810" y="4357694"/>
            <a:ext cx="887968" cy="500066"/>
          </a:xfrm>
          <a:prstGeom prst="rect">
            <a:avLst/>
          </a:prstGeom>
          <a:noFill/>
        </p:spPr>
      </p:pic>
      <p:sp>
        <p:nvSpPr>
          <p:cNvPr id="4" name="3 - Θέση αριθμού διαφάνειας"/>
          <p:cNvSpPr>
            <a:spLocks noGrp="1"/>
          </p:cNvSpPr>
          <p:nvPr>
            <p:ph type="sldNum" sz="quarter" idx="12"/>
          </p:nvPr>
        </p:nvSpPr>
        <p:spPr/>
        <p:txBody>
          <a:bodyPr/>
          <a:lstStyle/>
          <a:p>
            <a:fld id="{39320E6F-A470-4CC5-93A7-7C605151EE97}" type="slidenum">
              <a:rPr lang="el-GR" smtClean="0"/>
              <a:pPr/>
              <a:t>15</a:t>
            </a:fld>
            <a:endParaRPr lang="el-GR" dirty="0"/>
          </a:p>
        </p:txBody>
      </p:sp>
      <p:sp>
        <p:nvSpPr>
          <p:cNvPr id="5" name="4 - Θέση υποσέλιδου"/>
          <p:cNvSpPr>
            <a:spLocks noGrp="1"/>
          </p:cNvSpPr>
          <p:nvPr>
            <p:ph type="ftr" sz="quarter" idx="11"/>
          </p:nvPr>
        </p:nvSpPr>
        <p:spPr/>
        <p:txBody>
          <a:bodyPr/>
          <a:lstStyle/>
          <a:p>
            <a:r>
              <a:rPr lang="el-GR" smtClean="0"/>
              <a:t>Μπαλτζής Πρόδρομος ΠΕ 83 Ηλεκτρολόγος Δ/ντης 2ου Εργαστηριακού Κέντρου Κοζάνης ( Πτολεμαΐδα )</a:t>
            </a:r>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28596" y="357166"/>
            <a:ext cx="8358246" cy="5632311"/>
          </a:xfrm>
          <a:prstGeom prst="rect">
            <a:avLst/>
          </a:prstGeom>
        </p:spPr>
        <p:txBody>
          <a:bodyPr wrap="square">
            <a:spAutoFit/>
          </a:bodyPr>
          <a:lstStyle/>
          <a:p>
            <a:pPr algn="just"/>
            <a:r>
              <a:rPr lang="el-GR" sz="2400" dirty="0"/>
              <a:t>Το ΕΠΑ.Λ</a:t>
            </a:r>
            <a:r>
              <a:rPr lang="el-GR" sz="2400" dirty="0" smtClean="0"/>
              <a:t>. αποτελεί </a:t>
            </a:r>
            <a:r>
              <a:rPr lang="el-GR" sz="2400" dirty="0"/>
              <a:t>μια σημαντική λύση στις σημερινές δύσκολες συνθήκες επαγγελματικής αποκατάστασης. Συνεπώς, είναι σημαντικό να γνωρίζουν γονείς και μαθητές τη δομή και το πλαίσιο λειτουργίας του ΕΠΑ.Λ. καθώς και τις δυνατότητες που προσφέρει</a:t>
            </a:r>
            <a:r>
              <a:rPr lang="el-GR" sz="2400" dirty="0" smtClean="0"/>
              <a:t>.</a:t>
            </a:r>
          </a:p>
          <a:p>
            <a:pPr algn="just"/>
            <a:endParaRPr lang="el-GR" sz="2400" dirty="0"/>
          </a:p>
          <a:p>
            <a:r>
              <a:rPr lang="el-GR" sz="2400" b="1" u="sng" dirty="0"/>
              <a:t>Τίτλοι Σπουδών Επαγγελματικού Λυκείου για τους μαθητές</a:t>
            </a:r>
            <a:r>
              <a:rPr lang="el-GR" sz="2400" b="1" u="sng" dirty="0" smtClean="0"/>
              <a:t>:</a:t>
            </a:r>
          </a:p>
          <a:p>
            <a:endParaRPr lang="el-GR" sz="2400" dirty="0"/>
          </a:p>
          <a:p>
            <a:pPr algn="just">
              <a:buFont typeface="Wingdings" pitchFamily="2" charset="2"/>
              <a:buChar char="Ø"/>
            </a:pPr>
            <a:r>
              <a:rPr lang="el-GR" sz="2400" dirty="0" smtClean="0"/>
              <a:t> Απολυτήριο </a:t>
            </a:r>
            <a:r>
              <a:rPr lang="el-GR" sz="2400" dirty="0"/>
              <a:t>Λυκείου Ισότιμο με αυτό του Γενικού Λυκείου</a:t>
            </a:r>
            <a:r>
              <a:rPr lang="el-GR" sz="2400" dirty="0" smtClean="0"/>
              <a:t>.</a:t>
            </a:r>
            <a:endParaRPr lang="el-GR" sz="2400" dirty="0"/>
          </a:p>
          <a:p>
            <a:pPr algn="just">
              <a:buFont typeface="Wingdings" pitchFamily="2" charset="2"/>
              <a:buChar char="Ø"/>
            </a:pPr>
            <a:r>
              <a:rPr lang="el-GR" sz="2400" dirty="0" smtClean="0"/>
              <a:t> Επιπλέον Επαγγελματικό Πτυχίο Ειδικότητας, Επιπέδου 4 (αντίστοιχο των Ευρωπαϊκών) στην ειδικότητα που έχουν επιλέξει (π.χ. Ηλεκτρολόγος, Μηχανολόγος, Τεχνικός Οχημάτων, Βοηθός Βρεφονηπιοκόμων, Βοηθός Νοσηλευτή, κ.α.).</a:t>
            </a:r>
            <a:endParaRPr lang="el-GR" sz="2400" dirty="0"/>
          </a:p>
          <a:p>
            <a:pPr algn="just">
              <a:buFont typeface="Wingdings" pitchFamily="2" charset="2"/>
              <a:buChar char="Ø"/>
            </a:pPr>
            <a:r>
              <a:rPr lang="el-GR" sz="2400" dirty="0" smtClean="0"/>
              <a:t> Κατοχυρωμένα </a:t>
            </a:r>
            <a:r>
              <a:rPr lang="el-GR" sz="2400" dirty="0"/>
              <a:t>Επαγγελματικά Δικαιώματα στην επιλεγμένη Ειδικότητα.</a:t>
            </a:r>
          </a:p>
        </p:txBody>
      </p:sp>
      <p:sp>
        <p:nvSpPr>
          <p:cNvPr id="3" name="2 - Θέση αριθμού διαφάνειας"/>
          <p:cNvSpPr>
            <a:spLocks noGrp="1"/>
          </p:cNvSpPr>
          <p:nvPr>
            <p:ph type="sldNum" sz="quarter" idx="12"/>
          </p:nvPr>
        </p:nvSpPr>
        <p:spPr/>
        <p:txBody>
          <a:bodyPr/>
          <a:lstStyle/>
          <a:p>
            <a:fld id="{39320E6F-A470-4CC5-93A7-7C605151EE97}" type="slidenum">
              <a:rPr lang="el-GR" smtClean="0"/>
              <a:pPr/>
              <a:t>16</a:t>
            </a:fld>
            <a:endParaRPr lang="el-GR" dirty="0"/>
          </a:p>
        </p:txBody>
      </p:sp>
      <p:sp>
        <p:nvSpPr>
          <p:cNvPr id="4" name="3 - Θέση υποσέλιδου"/>
          <p:cNvSpPr>
            <a:spLocks noGrp="1"/>
          </p:cNvSpPr>
          <p:nvPr>
            <p:ph type="ftr" sz="quarter" idx="11"/>
          </p:nvPr>
        </p:nvSpPr>
        <p:spPr/>
        <p:txBody>
          <a:bodyPr/>
          <a:lstStyle/>
          <a:p>
            <a:r>
              <a:rPr lang="el-GR" smtClean="0"/>
              <a:t>Μπαλτζής Πρόδρομος ΠΕ 83 Ηλεκτρολόγος Δ/ντης 2ου Εργαστηριακού Κέντρου Κοζάνης ( Πτολεμαΐδα )</a:t>
            </a:r>
            <a:endParaRPr lang="el-GR"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42844" y="117693"/>
            <a:ext cx="8858312" cy="2308324"/>
          </a:xfrm>
          <a:prstGeom prst="rect">
            <a:avLst/>
          </a:prstGeom>
        </p:spPr>
        <p:txBody>
          <a:bodyPr wrap="square">
            <a:spAutoFit/>
          </a:bodyPr>
          <a:lstStyle/>
          <a:p>
            <a:pPr>
              <a:lnSpc>
                <a:spcPct val="150000"/>
              </a:lnSpc>
            </a:pPr>
            <a:r>
              <a:rPr lang="el-GR" sz="2400" b="1" dirty="0"/>
              <a:t>Ανώτερες και Ανώτατες Σπουδές</a:t>
            </a:r>
            <a:r>
              <a:rPr lang="el-GR" sz="2400" b="1" dirty="0" smtClean="0"/>
              <a:t>:</a:t>
            </a:r>
            <a:endParaRPr lang="el-GR" sz="2400" dirty="0"/>
          </a:p>
          <a:p>
            <a:pPr algn="just">
              <a:lnSpc>
                <a:spcPct val="150000"/>
              </a:lnSpc>
            </a:pPr>
            <a:r>
              <a:rPr lang="el-GR" sz="2400" dirty="0"/>
              <a:t>Το ΕΠΑΛ δίνει τη δυνατότητα στο μαθητή/μαθήτρια να συνεχίσει τις σπουδές του/της στα ΑΕΙ (Πανεπιστήμια</a:t>
            </a:r>
            <a:r>
              <a:rPr lang="el-GR" sz="2400" dirty="0" smtClean="0"/>
              <a:t>), </a:t>
            </a:r>
            <a:r>
              <a:rPr lang="el-GR" sz="2400" dirty="0"/>
              <a:t>στην Πυροσβεστική, </a:t>
            </a:r>
            <a:r>
              <a:rPr lang="el-GR" sz="2400" dirty="0" smtClean="0"/>
              <a:t>στο Λιμενικό ,στις </a:t>
            </a:r>
            <a:r>
              <a:rPr lang="el-GR" sz="2400" dirty="0"/>
              <a:t>Αστυνομικές και Στρατιωτικές Σχολές και στα ΙΕΚ</a:t>
            </a:r>
            <a:r>
              <a:rPr lang="el-GR" sz="2400" dirty="0" smtClean="0"/>
              <a:t>.</a:t>
            </a:r>
            <a:endParaRPr lang="el-GR" sz="2400" dirty="0"/>
          </a:p>
        </p:txBody>
      </p:sp>
      <p:sp>
        <p:nvSpPr>
          <p:cNvPr id="3" name="2 - Θέση αριθμού διαφάνειας"/>
          <p:cNvSpPr>
            <a:spLocks noGrp="1"/>
          </p:cNvSpPr>
          <p:nvPr>
            <p:ph type="sldNum" sz="quarter" idx="12"/>
          </p:nvPr>
        </p:nvSpPr>
        <p:spPr/>
        <p:txBody>
          <a:bodyPr/>
          <a:lstStyle/>
          <a:p>
            <a:fld id="{39320E6F-A470-4CC5-93A7-7C605151EE97}" type="slidenum">
              <a:rPr lang="el-GR" smtClean="0"/>
              <a:pPr/>
              <a:t>17</a:t>
            </a:fld>
            <a:endParaRPr lang="el-GR" dirty="0"/>
          </a:p>
        </p:txBody>
      </p:sp>
      <p:sp>
        <p:nvSpPr>
          <p:cNvPr id="4" name="3 - Θέση υποσέλιδου"/>
          <p:cNvSpPr>
            <a:spLocks noGrp="1"/>
          </p:cNvSpPr>
          <p:nvPr>
            <p:ph type="ftr" sz="quarter" idx="11"/>
          </p:nvPr>
        </p:nvSpPr>
        <p:spPr/>
        <p:txBody>
          <a:bodyPr/>
          <a:lstStyle/>
          <a:p>
            <a:r>
              <a:rPr lang="el-GR" smtClean="0"/>
              <a:t>Μπαλτζής Πρόδρομος ΠΕ 83 Ηλεκτρολόγος Δ/ντης 2ου Εργαστηριακού Κέντρου Κοζάνης ( Πτολεμαΐδα )</a:t>
            </a:r>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42844" y="117693"/>
            <a:ext cx="8858312" cy="6186309"/>
          </a:xfrm>
          <a:prstGeom prst="rect">
            <a:avLst/>
          </a:prstGeom>
        </p:spPr>
        <p:txBody>
          <a:bodyPr wrap="square">
            <a:spAutoFit/>
          </a:bodyPr>
          <a:lstStyle/>
          <a:p>
            <a:pPr algn="just">
              <a:lnSpc>
                <a:spcPct val="150000"/>
              </a:lnSpc>
            </a:pPr>
            <a:r>
              <a:rPr lang="el-GR" sz="2400" b="1" dirty="0" smtClean="0"/>
              <a:t>Μέσω των </a:t>
            </a:r>
            <a:r>
              <a:rPr lang="el-GR" sz="2400" b="1" dirty="0"/>
              <a:t>Πανελλαδικών Εξετάσεων οι μαθητές μπορούν να εισαχθούν στα </a:t>
            </a:r>
            <a:r>
              <a:rPr lang="el-GR" sz="2400" b="1" dirty="0" smtClean="0"/>
              <a:t>ΑΕΙ.</a:t>
            </a:r>
            <a:endParaRPr lang="el-GR" sz="2400" dirty="0"/>
          </a:p>
          <a:p>
            <a:pPr algn="just">
              <a:lnSpc>
                <a:spcPct val="150000"/>
              </a:lnSpc>
            </a:pPr>
            <a:r>
              <a:rPr lang="el-GR" sz="2400" dirty="0"/>
              <a:t>Στις Πανελλαδικές Εξετάσεις στην Γ’ Τάξη οι μαθητές εξετάζονται μόνο σε 4 μαθήματα: Νεοελληνική Γλώσσα, Μαθηματικά και σε δύο (2) μαθήματα της Ειδικότητας που έχουν επιλέξει</a:t>
            </a:r>
            <a:r>
              <a:rPr lang="el-GR" sz="2400" dirty="0" smtClean="0"/>
              <a:t>.</a:t>
            </a:r>
            <a:endParaRPr lang="el-GR" sz="2400" dirty="0"/>
          </a:p>
          <a:p>
            <a:pPr algn="just">
              <a:lnSpc>
                <a:spcPct val="150000"/>
              </a:lnSpc>
              <a:buFont typeface="Wingdings" pitchFamily="2" charset="2"/>
              <a:buChar char="Ø"/>
            </a:pPr>
            <a:r>
              <a:rPr lang="el-GR" sz="2400" dirty="0" smtClean="0"/>
              <a:t> Εισαγωγή, στην Ακαδημία Εμπορικού Ναυτικού, στις </a:t>
            </a:r>
            <a:r>
              <a:rPr lang="el-GR" sz="2400" dirty="0"/>
              <a:t>Αστυνομικές </a:t>
            </a:r>
            <a:r>
              <a:rPr lang="el-GR" sz="2400" dirty="0" smtClean="0"/>
              <a:t>,στις </a:t>
            </a:r>
            <a:r>
              <a:rPr lang="el-GR" sz="2400" dirty="0"/>
              <a:t>Στρατιωτικές Σχολές </a:t>
            </a:r>
            <a:r>
              <a:rPr lang="el-GR" sz="2400" dirty="0" smtClean="0"/>
              <a:t>,στη </a:t>
            </a:r>
            <a:r>
              <a:rPr lang="el-GR" sz="2400" dirty="0"/>
              <a:t>Σχολή </a:t>
            </a:r>
            <a:r>
              <a:rPr lang="el-GR" sz="2400" dirty="0" smtClean="0"/>
              <a:t>Πυροσβεστικής. στην σχολή Λιμενικού. </a:t>
            </a:r>
          </a:p>
          <a:p>
            <a:pPr algn="just">
              <a:lnSpc>
                <a:spcPct val="150000"/>
              </a:lnSpc>
              <a:buFont typeface="Wingdings" pitchFamily="2" charset="2"/>
              <a:buChar char="Ø"/>
            </a:pPr>
            <a:r>
              <a:rPr lang="el-GR" sz="2400" dirty="0" smtClean="0"/>
              <a:t>Εγγραφή στα ΙΕΚ με φοίτηση μόνο </a:t>
            </a:r>
            <a:r>
              <a:rPr lang="el-GR" sz="2400" b="1" dirty="0" smtClean="0"/>
              <a:t>3</a:t>
            </a:r>
            <a:r>
              <a:rPr lang="el-GR" sz="2400" dirty="0" smtClean="0"/>
              <a:t> Εξαμήνων στην ίδια Ειδικότητα ή </a:t>
            </a:r>
            <a:r>
              <a:rPr lang="el-GR" sz="2400" b="1" dirty="0" smtClean="0"/>
              <a:t>5</a:t>
            </a:r>
            <a:r>
              <a:rPr lang="el-GR" sz="2400" dirty="0" smtClean="0"/>
              <a:t> Εξαμήνων για την απόκτηση νέας Ειδικότητας.</a:t>
            </a:r>
          </a:p>
          <a:p>
            <a:pPr algn="just">
              <a:lnSpc>
                <a:spcPct val="150000"/>
              </a:lnSpc>
              <a:buFont typeface="Wingdings" pitchFamily="2" charset="2"/>
              <a:buChar char="Ø"/>
            </a:pPr>
            <a:endParaRPr lang="el-GR" sz="2400" dirty="0"/>
          </a:p>
        </p:txBody>
      </p:sp>
      <p:sp>
        <p:nvSpPr>
          <p:cNvPr id="3" name="2 - Θέση αριθμού διαφάνειας"/>
          <p:cNvSpPr>
            <a:spLocks noGrp="1"/>
          </p:cNvSpPr>
          <p:nvPr>
            <p:ph type="sldNum" sz="quarter" idx="12"/>
          </p:nvPr>
        </p:nvSpPr>
        <p:spPr/>
        <p:txBody>
          <a:bodyPr/>
          <a:lstStyle/>
          <a:p>
            <a:fld id="{39320E6F-A470-4CC5-93A7-7C605151EE97}" type="slidenum">
              <a:rPr lang="el-GR" smtClean="0"/>
              <a:pPr/>
              <a:t>18</a:t>
            </a:fld>
            <a:endParaRPr lang="el-GR" dirty="0"/>
          </a:p>
        </p:txBody>
      </p:sp>
      <p:sp>
        <p:nvSpPr>
          <p:cNvPr id="4" name="3 - Θέση υποσέλιδου"/>
          <p:cNvSpPr>
            <a:spLocks noGrp="1"/>
          </p:cNvSpPr>
          <p:nvPr>
            <p:ph type="ftr" sz="quarter" idx="11"/>
          </p:nvPr>
        </p:nvSpPr>
        <p:spPr/>
        <p:txBody>
          <a:bodyPr/>
          <a:lstStyle/>
          <a:p>
            <a:r>
              <a:rPr lang="el-GR" smtClean="0"/>
              <a:t>Μπαλτζής Πρόδρομος ΠΕ 83 Ηλεκτρολόγος Δ/ντης 2ου Εργαστηριακού Κέντρου Κοζάνης ( Πτολεμαΐδα )</a:t>
            </a:r>
            <a:endParaRPr lang="el-G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57158" y="571480"/>
            <a:ext cx="8572560" cy="6186309"/>
          </a:xfrm>
          <a:prstGeom prst="rect">
            <a:avLst/>
          </a:prstGeom>
        </p:spPr>
        <p:txBody>
          <a:bodyPr wrap="square">
            <a:spAutoFit/>
          </a:bodyPr>
          <a:lstStyle/>
          <a:p>
            <a:pPr algn="just">
              <a:lnSpc>
                <a:spcPct val="150000"/>
              </a:lnSpc>
              <a:buFont typeface="Wingdings" pitchFamily="2" charset="2"/>
              <a:buChar char="Ø"/>
            </a:pPr>
            <a:r>
              <a:rPr lang="el-GR" sz="2400" b="1" dirty="0" smtClean="0"/>
              <a:t>Τάξη μαθητείας: </a:t>
            </a:r>
            <a:r>
              <a:rPr lang="el-GR" sz="2400" dirty="0" smtClean="0"/>
              <a:t>Με το νέο θεσμό του «Προαιρετικού μεταλυκειακού έτους – τάξη μαθητείας» δίνεται η δυνατότητα σε απόφοιτους ΕΠΑΛ, ασφαλούς ένταξης σε πραγματικό εργασιακό περιβάλλον, για εννέα (11) μήνες, υπό τη εποπτεία του σχολείου με πλήρη εργασιακά δικαιώματα, μισθό στο 95% του κατώτατου μισθού του ανειδίκευτου εργάτη και πλήρη ασφάλιση (υγειονομική και συνταξιοδοτική) και συμπληρωματικής εργαστηριακής εκπαίδευσης στο σχολείο. Με εξετάσεις πιστοποίησης απόκτηση πτυχίου επιπέδου 5.</a:t>
            </a:r>
          </a:p>
          <a:p>
            <a:pPr algn="just">
              <a:lnSpc>
                <a:spcPct val="150000"/>
              </a:lnSpc>
              <a:buFont typeface="Wingdings" pitchFamily="2" charset="2"/>
              <a:buChar char="Ø"/>
            </a:pPr>
            <a:endParaRPr lang="el-GR" sz="2400" dirty="0" smtClean="0"/>
          </a:p>
          <a:p>
            <a:pPr algn="just">
              <a:lnSpc>
                <a:spcPct val="150000"/>
              </a:lnSpc>
            </a:pPr>
            <a:endParaRPr lang="el-GR" sz="2400" dirty="0" smtClean="0"/>
          </a:p>
        </p:txBody>
      </p:sp>
      <p:sp>
        <p:nvSpPr>
          <p:cNvPr id="3" name="2 - Θέση αριθμού διαφάνειας"/>
          <p:cNvSpPr>
            <a:spLocks noGrp="1"/>
          </p:cNvSpPr>
          <p:nvPr>
            <p:ph type="sldNum" sz="quarter" idx="12"/>
          </p:nvPr>
        </p:nvSpPr>
        <p:spPr/>
        <p:txBody>
          <a:bodyPr/>
          <a:lstStyle/>
          <a:p>
            <a:fld id="{39320E6F-A470-4CC5-93A7-7C605151EE97}" type="slidenum">
              <a:rPr lang="el-GR" smtClean="0"/>
              <a:pPr/>
              <a:t>19</a:t>
            </a:fld>
            <a:endParaRPr lang="el-GR" dirty="0"/>
          </a:p>
        </p:txBody>
      </p:sp>
      <p:sp>
        <p:nvSpPr>
          <p:cNvPr id="4" name="3 - Θέση υποσέλιδου"/>
          <p:cNvSpPr>
            <a:spLocks noGrp="1"/>
          </p:cNvSpPr>
          <p:nvPr>
            <p:ph type="ftr" sz="quarter" idx="11"/>
          </p:nvPr>
        </p:nvSpPr>
        <p:spPr/>
        <p:txBody>
          <a:bodyPr/>
          <a:lstStyle/>
          <a:p>
            <a:r>
              <a:rPr lang="el-GR" smtClean="0"/>
              <a:t>Μπαλτζής Πρόδρομος ΠΕ 83 Ηλεκτρολόγος Δ/ντης 2ου Εργαστηριακού Κέντρου Κοζάνης ( Πτολεμαΐδα )</a:t>
            </a:r>
            <a:endParaRPr lang="el-G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p:cNvPicPr/>
          <p:nvPr/>
        </p:nvPicPr>
        <p:blipFill>
          <a:blip r:embed="rId2"/>
          <a:srcRect/>
          <a:stretch>
            <a:fillRect/>
          </a:stretch>
        </p:blipFill>
        <p:spPr bwMode="auto">
          <a:xfrm>
            <a:off x="208441" y="142852"/>
            <a:ext cx="8935559" cy="6072230"/>
          </a:xfrm>
          <a:prstGeom prst="rect">
            <a:avLst/>
          </a:prstGeom>
          <a:solidFill>
            <a:schemeClr val="bg1"/>
          </a:solidFill>
          <a:ln w="9525">
            <a:solidFill>
              <a:schemeClr val="bg1"/>
            </a:solidFill>
            <a:miter lim="800000"/>
            <a:headEnd/>
            <a:tailEnd/>
          </a:ln>
        </p:spPr>
      </p:pic>
      <p:sp>
        <p:nvSpPr>
          <p:cNvPr id="3" name="2 - Ορθογώνιο"/>
          <p:cNvSpPr/>
          <p:nvPr/>
        </p:nvSpPr>
        <p:spPr>
          <a:xfrm>
            <a:off x="6072198" y="3714752"/>
            <a:ext cx="285752" cy="1428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Ορθογώνιο"/>
          <p:cNvSpPr/>
          <p:nvPr/>
        </p:nvSpPr>
        <p:spPr>
          <a:xfrm>
            <a:off x="6072198" y="3714752"/>
            <a:ext cx="357190" cy="214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4 - Ορθογώνιο"/>
          <p:cNvSpPr/>
          <p:nvPr/>
        </p:nvSpPr>
        <p:spPr>
          <a:xfrm>
            <a:off x="5072066" y="3929066"/>
            <a:ext cx="357190" cy="214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5 - Θέση αριθμού διαφάνειας"/>
          <p:cNvSpPr>
            <a:spLocks noGrp="1"/>
          </p:cNvSpPr>
          <p:nvPr>
            <p:ph type="sldNum" sz="quarter" idx="12"/>
          </p:nvPr>
        </p:nvSpPr>
        <p:spPr/>
        <p:txBody>
          <a:bodyPr/>
          <a:lstStyle/>
          <a:p>
            <a:fld id="{39320E6F-A470-4CC5-93A7-7C605151EE97}" type="slidenum">
              <a:rPr lang="el-GR" smtClean="0"/>
              <a:pPr/>
              <a:t>2</a:t>
            </a:fld>
            <a:endParaRPr lang="el-GR" dirty="0"/>
          </a:p>
        </p:txBody>
      </p:sp>
      <p:sp>
        <p:nvSpPr>
          <p:cNvPr id="7" name="6 - Θέση υποσέλιδου"/>
          <p:cNvSpPr>
            <a:spLocks noGrp="1"/>
          </p:cNvSpPr>
          <p:nvPr>
            <p:ph type="ftr" sz="quarter" idx="11"/>
          </p:nvPr>
        </p:nvSpPr>
        <p:spPr/>
        <p:txBody>
          <a:bodyPr/>
          <a:lstStyle/>
          <a:p>
            <a:r>
              <a:rPr lang="el-GR" smtClean="0"/>
              <a:t>Μπαλτζής Πρόδρομος ΠΕ 83 Ηλεκτρολόγος Δ/ντης 2ου Εργαστηριακού Κέντρου Κοζάνης ( Πτολεμαΐδα )</a:t>
            </a:r>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42844" y="2500306"/>
            <a:ext cx="8858312" cy="954107"/>
          </a:xfrm>
          <a:prstGeom prst="rect">
            <a:avLst/>
          </a:prstGeom>
        </p:spPr>
        <p:txBody>
          <a:bodyPr wrap="square">
            <a:spAutoFit/>
          </a:bodyPr>
          <a:lstStyle/>
          <a:p>
            <a:pPr algn="ctr"/>
            <a:r>
              <a:rPr lang="el-GR" sz="2800" b="1" dirty="0"/>
              <a:t>Τα μαθήματα που διδάσκονται στα </a:t>
            </a:r>
            <a:r>
              <a:rPr lang="el-GR" sz="2800" b="1" dirty="0" smtClean="0"/>
              <a:t>ΕΠΑ.Λ</a:t>
            </a:r>
          </a:p>
          <a:p>
            <a:pPr algn="ctr"/>
            <a:endParaRPr lang="el-GR" sz="2800" dirty="0"/>
          </a:p>
        </p:txBody>
      </p:sp>
      <p:sp>
        <p:nvSpPr>
          <p:cNvPr id="3" name="2 - Θέση αριθμού διαφάνειας"/>
          <p:cNvSpPr>
            <a:spLocks noGrp="1"/>
          </p:cNvSpPr>
          <p:nvPr>
            <p:ph type="sldNum" sz="quarter" idx="12"/>
          </p:nvPr>
        </p:nvSpPr>
        <p:spPr/>
        <p:txBody>
          <a:bodyPr/>
          <a:lstStyle/>
          <a:p>
            <a:fld id="{39320E6F-A470-4CC5-93A7-7C605151EE97}" type="slidenum">
              <a:rPr lang="el-GR" smtClean="0"/>
              <a:pPr/>
              <a:t>20</a:t>
            </a:fld>
            <a:endParaRPr lang="el-GR" dirty="0"/>
          </a:p>
        </p:txBody>
      </p:sp>
      <p:sp>
        <p:nvSpPr>
          <p:cNvPr id="4" name="3 - Θέση υποσέλιδου"/>
          <p:cNvSpPr>
            <a:spLocks noGrp="1"/>
          </p:cNvSpPr>
          <p:nvPr>
            <p:ph type="ftr" sz="quarter" idx="11"/>
          </p:nvPr>
        </p:nvSpPr>
        <p:spPr/>
        <p:txBody>
          <a:bodyPr/>
          <a:lstStyle/>
          <a:p>
            <a:r>
              <a:rPr lang="el-GR" smtClean="0"/>
              <a:t>Μπαλτζής Πρόδρομος ΠΕ 83 Ηλεκτρολόγος Δ/ντης 2ου Εργαστηριακού Κέντρου Κοζάνης ( Πτολεμαΐδα )</a:t>
            </a:r>
            <a:endParaRPr lang="el-G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42844" y="0"/>
            <a:ext cx="8858312" cy="5047536"/>
          </a:xfrm>
          <a:prstGeom prst="rect">
            <a:avLst/>
          </a:prstGeom>
        </p:spPr>
        <p:txBody>
          <a:bodyPr wrap="square">
            <a:spAutoFit/>
          </a:bodyPr>
          <a:lstStyle/>
          <a:p>
            <a:r>
              <a:rPr lang="el-GR" sz="2800" b="1" dirty="0" smtClean="0"/>
              <a:t>Α΄ </a:t>
            </a:r>
            <a:r>
              <a:rPr lang="el-GR" sz="2800" b="1" dirty="0"/>
              <a:t>Τάξη </a:t>
            </a:r>
            <a:r>
              <a:rPr lang="el-GR" sz="2800" b="1" dirty="0" smtClean="0"/>
              <a:t>ΕΠΑ.Λ</a:t>
            </a:r>
          </a:p>
          <a:p>
            <a:pPr algn="just">
              <a:lnSpc>
                <a:spcPct val="150000"/>
              </a:lnSpc>
            </a:pPr>
            <a:r>
              <a:rPr lang="el-GR" sz="2800" b="1" dirty="0" smtClean="0"/>
              <a:t> 	</a:t>
            </a:r>
            <a:r>
              <a:rPr lang="el-GR" sz="2800" dirty="0" smtClean="0"/>
              <a:t>Εκτός </a:t>
            </a:r>
            <a:r>
              <a:rPr lang="el-GR" sz="2800" dirty="0"/>
              <a:t>από τα μαθήματα Γενικής Παιδείας (Νέα Ελληνική Γλώσσα, Μαθηματικά, Φυσική, Χημεία, Αγγλικά, Φυσική Αγωγή) υπάρχουν και τρία (3) μαθήματα </a:t>
            </a:r>
            <a:r>
              <a:rPr lang="el-GR" sz="2800" dirty="0" smtClean="0"/>
              <a:t>επιλογής – προσανατολισμού </a:t>
            </a:r>
            <a:r>
              <a:rPr lang="el-GR" sz="2800" dirty="0"/>
              <a:t>ώστε να  βοηθήσουν τους μαθητές να επιλέξουν τον Τομέα που επιθυμούν για να συνεχίσουν στην Β’ Τάξη. </a:t>
            </a:r>
            <a:endParaRPr lang="el-GR" sz="2800" dirty="0" smtClean="0"/>
          </a:p>
          <a:p>
            <a:pPr algn="just">
              <a:lnSpc>
                <a:spcPct val="150000"/>
              </a:lnSpc>
            </a:pPr>
            <a:r>
              <a:rPr lang="el-GR" sz="2800" dirty="0" smtClean="0"/>
              <a:t>	</a:t>
            </a:r>
          </a:p>
        </p:txBody>
      </p:sp>
      <p:sp>
        <p:nvSpPr>
          <p:cNvPr id="3" name="2 - Θέση αριθμού διαφάνειας"/>
          <p:cNvSpPr>
            <a:spLocks noGrp="1"/>
          </p:cNvSpPr>
          <p:nvPr>
            <p:ph type="sldNum" sz="quarter" idx="12"/>
          </p:nvPr>
        </p:nvSpPr>
        <p:spPr/>
        <p:txBody>
          <a:bodyPr/>
          <a:lstStyle/>
          <a:p>
            <a:fld id="{39320E6F-A470-4CC5-93A7-7C605151EE97}" type="slidenum">
              <a:rPr lang="el-GR" smtClean="0"/>
              <a:pPr/>
              <a:t>21</a:t>
            </a:fld>
            <a:endParaRPr lang="el-GR" dirty="0"/>
          </a:p>
        </p:txBody>
      </p:sp>
      <p:sp>
        <p:nvSpPr>
          <p:cNvPr id="4" name="3 - Θέση υποσέλιδου"/>
          <p:cNvSpPr>
            <a:spLocks noGrp="1"/>
          </p:cNvSpPr>
          <p:nvPr>
            <p:ph type="ftr" sz="quarter" idx="11"/>
          </p:nvPr>
        </p:nvSpPr>
        <p:spPr/>
        <p:txBody>
          <a:bodyPr/>
          <a:lstStyle/>
          <a:p>
            <a:r>
              <a:rPr lang="el-GR" smtClean="0"/>
              <a:t>Μπαλτζής Πρόδρομος ΠΕ 83 Ηλεκτρολόγος Δ/ντης 2ου Εργαστηριακού Κέντρου Κοζάνης ( Πτολεμαΐδα )</a:t>
            </a:r>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42844" y="0"/>
            <a:ext cx="8858312" cy="3754874"/>
          </a:xfrm>
          <a:prstGeom prst="rect">
            <a:avLst/>
          </a:prstGeom>
        </p:spPr>
        <p:txBody>
          <a:bodyPr wrap="square">
            <a:spAutoFit/>
          </a:bodyPr>
          <a:lstStyle/>
          <a:p>
            <a:r>
              <a:rPr lang="el-GR" sz="2800" b="1" dirty="0" smtClean="0"/>
              <a:t>Α΄ </a:t>
            </a:r>
            <a:r>
              <a:rPr lang="el-GR" sz="2800" b="1" dirty="0"/>
              <a:t>Τάξη </a:t>
            </a:r>
            <a:r>
              <a:rPr lang="el-GR" sz="2800" b="1" dirty="0" smtClean="0"/>
              <a:t>ΕΠΑ.Λ</a:t>
            </a:r>
          </a:p>
          <a:p>
            <a:pPr algn="just">
              <a:lnSpc>
                <a:spcPct val="150000"/>
              </a:lnSpc>
            </a:pPr>
            <a:r>
              <a:rPr lang="el-GR" sz="2800" b="1" dirty="0" smtClean="0"/>
              <a:t> 	</a:t>
            </a:r>
            <a:endParaRPr lang="el-GR" sz="2800" dirty="0" smtClean="0"/>
          </a:p>
          <a:p>
            <a:pPr algn="just">
              <a:lnSpc>
                <a:spcPct val="150000"/>
              </a:lnSpc>
            </a:pPr>
            <a:r>
              <a:rPr lang="el-GR" sz="2800" dirty="0" smtClean="0"/>
              <a:t>	Επίσης</a:t>
            </a:r>
            <a:r>
              <a:rPr lang="el-GR" sz="2800" dirty="0"/>
              <a:t>, υπάρχουν μαθήματα όπως: Ερευνητική Εργασία στην Τεχνολογία, Σχολικός Επαγγελματικός Προσανατολισμός – Ασφάλεια &amp; Υγεία στο χώρο εργασίας και Ζώνη Δημιουργικών Δραστηριοτήτων</a:t>
            </a:r>
            <a:r>
              <a:rPr lang="el-GR" sz="2800" dirty="0" smtClean="0"/>
              <a:t>.</a:t>
            </a:r>
          </a:p>
        </p:txBody>
      </p:sp>
      <p:sp>
        <p:nvSpPr>
          <p:cNvPr id="3" name="2 - Θέση αριθμού διαφάνειας"/>
          <p:cNvSpPr>
            <a:spLocks noGrp="1"/>
          </p:cNvSpPr>
          <p:nvPr>
            <p:ph type="sldNum" sz="quarter" idx="12"/>
          </p:nvPr>
        </p:nvSpPr>
        <p:spPr/>
        <p:txBody>
          <a:bodyPr/>
          <a:lstStyle/>
          <a:p>
            <a:fld id="{39320E6F-A470-4CC5-93A7-7C605151EE97}" type="slidenum">
              <a:rPr lang="el-GR" smtClean="0"/>
              <a:pPr/>
              <a:t>22</a:t>
            </a:fld>
            <a:endParaRPr lang="el-GR" dirty="0"/>
          </a:p>
        </p:txBody>
      </p:sp>
      <p:sp>
        <p:nvSpPr>
          <p:cNvPr id="4" name="3 - Θέση υποσέλιδου"/>
          <p:cNvSpPr>
            <a:spLocks noGrp="1"/>
          </p:cNvSpPr>
          <p:nvPr>
            <p:ph type="ftr" sz="quarter" idx="11"/>
          </p:nvPr>
        </p:nvSpPr>
        <p:spPr/>
        <p:txBody>
          <a:bodyPr/>
          <a:lstStyle/>
          <a:p>
            <a:r>
              <a:rPr lang="el-GR" smtClean="0"/>
              <a:t>Μπαλτζής Πρόδρομος ΠΕ 83 Ηλεκτρολόγος Δ/ντης 2ου Εργαστηριακού Κέντρου Κοζάνης ( Πτολεμαΐδα )</a:t>
            </a:r>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85688" y="500042"/>
            <a:ext cx="8858312" cy="4185761"/>
          </a:xfrm>
          <a:prstGeom prst="rect">
            <a:avLst/>
          </a:prstGeom>
        </p:spPr>
        <p:txBody>
          <a:bodyPr wrap="square">
            <a:spAutoFit/>
          </a:bodyPr>
          <a:lstStyle/>
          <a:p>
            <a:r>
              <a:rPr lang="el-GR" sz="2800" b="1" dirty="0" smtClean="0"/>
              <a:t>Β΄ Τάξη ΕΠΑ.Λ</a:t>
            </a:r>
          </a:p>
          <a:p>
            <a:endParaRPr lang="el-GR" sz="2800" b="1" dirty="0" smtClean="0"/>
          </a:p>
          <a:p>
            <a:pPr algn="just">
              <a:lnSpc>
                <a:spcPct val="150000"/>
              </a:lnSpc>
            </a:pPr>
            <a:r>
              <a:rPr lang="el-GR" sz="2800" b="1" dirty="0" smtClean="0"/>
              <a:t>	</a:t>
            </a:r>
            <a:r>
              <a:rPr lang="el-GR" sz="2800" dirty="0" smtClean="0"/>
              <a:t>Ανάλογα με τον επιλεγμένο Τομέα διδάσκονται μαθήματα Γενικής Παιδείας (12 ώρες) και Επαγγελματικά μαθήματα (23 ώρες). Τα Επαγγελματικά μαθήματα μπορούν να είναι Θεωρίας, Εργαστηριακά ή Μεικτά (δηλ. Θεωρία + Εργαστήριο). </a:t>
            </a:r>
          </a:p>
        </p:txBody>
      </p:sp>
      <p:sp>
        <p:nvSpPr>
          <p:cNvPr id="3" name="2 - Θέση αριθμού διαφάνειας"/>
          <p:cNvSpPr>
            <a:spLocks noGrp="1"/>
          </p:cNvSpPr>
          <p:nvPr>
            <p:ph type="sldNum" sz="quarter" idx="12"/>
          </p:nvPr>
        </p:nvSpPr>
        <p:spPr/>
        <p:txBody>
          <a:bodyPr/>
          <a:lstStyle/>
          <a:p>
            <a:fld id="{39320E6F-A470-4CC5-93A7-7C605151EE97}" type="slidenum">
              <a:rPr lang="el-GR" smtClean="0"/>
              <a:pPr/>
              <a:t>23</a:t>
            </a:fld>
            <a:endParaRPr lang="el-GR" dirty="0"/>
          </a:p>
        </p:txBody>
      </p:sp>
      <p:sp>
        <p:nvSpPr>
          <p:cNvPr id="4" name="3 - Θέση υποσέλιδου"/>
          <p:cNvSpPr>
            <a:spLocks noGrp="1"/>
          </p:cNvSpPr>
          <p:nvPr>
            <p:ph type="ftr" sz="quarter" idx="11"/>
          </p:nvPr>
        </p:nvSpPr>
        <p:spPr/>
        <p:txBody>
          <a:bodyPr/>
          <a:lstStyle/>
          <a:p>
            <a:r>
              <a:rPr lang="el-GR" smtClean="0"/>
              <a:t>Μπαλτζής Πρόδρομος ΠΕ 83 Ηλεκτρολόγος Δ/ντης 2ου Εργαστηριακού Κέντρου Κοζάνης ( Πτολεμαΐδα )</a:t>
            </a:r>
            <a:endParaRPr lang="el-G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14282" y="214290"/>
            <a:ext cx="8715436" cy="4401205"/>
          </a:xfrm>
          <a:prstGeom prst="rect">
            <a:avLst/>
          </a:prstGeom>
        </p:spPr>
        <p:txBody>
          <a:bodyPr wrap="square">
            <a:spAutoFit/>
          </a:bodyPr>
          <a:lstStyle/>
          <a:p>
            <a:r>
              <a:rPr lang="el-GR" sz="2800" b="1" dirty="0" smtClean="0"/>
              <a:t>Γ΄ Τάξη ΕΠΑ.Λ</a:t>
            </a:r>
          </a:p>
          <a:p>
            <a:pPr>
              <a:lnSpc>
                <a:spcPct val="150000"/>
              </a:lnSpc>
            </a:pPr>
            <a:endParaRPr lang="el-GR" sz="2800" dirty="0" smtClean="0"/>
          </a:p>
          <a:p>
            <a:pPr>
              <a:lnSpc>
                <a:spcPct val="150000"/>
              </a:lnSpc>
            </a:pPr>
            <a:r>
              <a:rPr lang="el-GR" sz="2800" dirty="0" smtClean="0"/>
              <a:t>Στην Γ’ τάξη γίνεται η επιλογή της ειδικότητας. </a:t>
            </a:r>
          </a:p>
          <a:p>
            <a:pPr algn="just">
              <a:lnSpc>
                <a:spcPct val="150000"/>
              </a:lnSpc>
            </a:pPr>
            <a:r>
              <a:rPr lang="el-GR" sz="2800" dirty="0" smtClean="0"/>
              <a:t>	Τα μαθήματα διακρίνονται σε Γενικής Παιδείας (12 ώρες) και μαθήματα Ειδικότητας (23 ώρες). Επίσης τα μαθήματα Ειδικότητας είναι Θεωρίας, Εργαστηριακά ή Μεικτά (δηλ. Θεωρία + Εργαστήριο).</a:t>
            </a:r>
          </a:p>
        </p:txBody>
      </p:sp>
      <p:sp>
        <p:nvSpPr>
          <p:cNvPr id="3" name="2 - Θέση αριθμού διαφάνειας"/>
          <p:cNvSpPr>
            <a:spLocks noGrp="1"/>
          </p:cNvSpPr>
          <p:nvPr>
            <p:ph type="sldNum" sz="quarter" idx="12"/>
          </p:nvPr>
        </p:nvSpPr>
        <p:spPr/>
        <p:txBody>
          <a:bodyPr/>
          <a:lstStyle/>
          <a:p>
            <a:fld id="{39320E6F-A470-4CC5-93A7-7C605151EE97}" type="slidenum">
              <a:rPr lang="el-GR" smtClean="0"/>
              <a:pPr/>
              <a:t>24</a:t>
            </a:fld>
            <a:endParaRPr lang="el-GR" dirty="0"/>
          </a:p>
        </p:txBody>
      </p:sp>
      <p:sp>
        <p:nvSpPr>
          <p:cNvPr id="4" name="3 - Θέση υποσέλιδου"/>
          <p:cNvSpPr>
            <a:spLocks noGrp="1"/>
          </p:cNvSpPr>
          <p:nvPr>
            <p:ph type="ftr" sz="quarter" idx="11"/>
          </p:nvPr>
        </p:nvSpPr>
        <p:spPr/>
        <p:txBody>
          <a:bodyPr/>
          <a:lstStyle/>
          <a:p>
            <a:r>
              <a:rPr lang="el-GR" smtClean="0"/>
              <a:t>Μπαλτζής Πρόδρομος ΠΕ 83 Ηλεκτρολόγος Δ/ντης 2ου Εργαστηριακού Κέντρου Κοζάνης ( Πτολεμαΐδα )</a:t>
            </a:r>
            <a:endParaRPr lang="el-G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142844" y="51306"/>
          <a:ext cx="8786874" cy="4951803"/>
        </p:xfrm>
        <a:graphic>
          <a:graphicData uri="http://schemas.openxmlformats.org/drawingml/2006/table">
            <a:tbl>
              <a:tblPr firstRow="1" bandRow="1">
                <a:tableStyleId>{5C22544A-7EE6-4342-B048-85BDC9FD1C3A}</a:tableStyleId>
              </a:tblPr>
              <a:tblGrid>
                <a:gridCol w="4714908"/>
                <a:gridCol w="4071966"/>
              </a:tblGrid>
              <a:tr h="591612">
                <a:tc>
                  <a:txBody>
                    <a:bodyPr/>
                    <a:lstStyle/>
                    <a:p>
                      <a:pPr algn="just"/>
                      <a:endParaRPr lang="el-GR" sz="1600" dirty="0" smtClean="0"/>
                    </a:p>
                  </a:txBody>
                  <a:tcPr/>
                </a:tc>
                <a:tc>
                  <a:txBody>
                    <a:bodyPr/>
                    <a:lstStyle/>
                    <a:p>
                      <a:pPr algn="just"/>
                      <a:r>
                        <a:rPr lang="el-GR" sz="1600" dirty="0" smtClean="0"/>
                        <a:t>                   </a:t>
                      </a:r>
                    </a:p>
                    <a:p>
                      <a:pPr algn="just"/>
                      <a:endParaRPr lang="el-GR" sz="1600" dirty="0" smtClean="0"/>
                    </a:p>
                    <a:p>
                      <a:endParaRPr lang="el-GR" sz="1600" dirty="0"/>
                    </a:p>
                  </a:txBody>
                  <a:tcPr/>
                </a:tc>
              </a:tr>
              <a:tr h="7687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b="0" dirty="0" smtClean="0"/>
                        <a:t>Χορηγεί στους αποφοίτους Πτυχίο ειδικότητας.</a:t>
                      </a:r>
                    </a:p>
                  </a:txBody>
                  <a:tcPr/>
                </a:tc>
                <a:tc>
                  <a:txBody>
                    <a:bodyPr/>
                    <a:lstStyle/>
                    <a:p>
                      <a:r>
                        <a:rPr lang="el-GR" sz="2000" dirty="0" smtClean="0"/>
                        <a:t>—————————–</a:t>
                      </a:r>
                      <a:endParaRPr lang="el-GR" sz="2000" dirty="0"/>
                    </a:p>
                  </a:txBody>
                  <a:tcPr/>
                </a:tc>
              </a:tr>
              <a:tr h="1135019">
                <a:tc>
                  <a:txBody>
                    <a:bodyPr/>
                    <a:lstStyle/>
                    <a:p>
                      <a:pPr algn="just"/>
                      <a:r>
                        <a:rPr lang="el-GR" sz="2000" dirty="0" smtClean="0"/>
                        <a:t>Χορηγεί στους αποφοίτους Απολυτήριο με ενδοσχολικές εξετάσεις.</a:t>
                      </a:r>
                    </a:p>
                  </a:txBody>
                  <a:tcPr/>
                </a:tc>
                <a:tc>
                  <a:txBody>
                    <a:bodyPr/>
                    <a:lstStyle/>
                    <a:p>
                      <a:pPr algn="just"/>
                      <a:r>
                        <a:rPr lang="el-GR" sz="2000" dirty="0" smtClean="0"/>
                        <a:t>Χορηγεί στους αποφοίτους Απολυτήριο με ενδοσχολικές και </a:t>
                      </a:r>
                      <a:r>
                        <a:rPr lang="el-GR" sz="2000" b="1" dirty="0" smtClean="0"/>
                        <a:t>πανελλήνιες</a:t>
                      </a:r>
                      <a:r>
                        <a:rPr lang="el-GR" sz="2000" dirty="0" smtClean="0"/>
                        <a:t> εξετάσεις.</a:t>
                      </a:r>
                    </a:p>
                  </a:txBody>
                  <a:tcPr/>
                </a:tc>
              </a:tr>
              <a:tr h="137559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l-GR" sz="2000" dirty="0" smtClean="0"/>
                        <a:t>Οι μαθητές διδάσκονται μαθήματα επαγγελματικών τομέων &amp; ειδικοτήτων – γενικής παιδείας &amp; ωφελιμότητας (εκτός των Αρχαίων Ελληνικών) και παράλληλα εκπαιδεύονται στα εργαστήρια τομέων και ειδικοτήτων.</a:t>
                      </a:r>
                    </a:p>
                    <a:p>
                      <a:pPr algn="just"/>
                      <a:endParaRPr lang="el-GR" sz="2000" dirty="0" smtClean="0"/>
                    </a:p>
                  </a:txBody>
                  <a:tcPr/>
                </a:tc>
                <a:tc>
                  <a:txBody>
                    <a:bodyPr/>
                    <a:lstStyle/>
                    <a:p>
                      <a:pPr algn="just"/>
                      <a:r>
                        <a:rPr lang="el-GR" sz="2000" dirty="0" smtClean="0"/>
                        <a:t>Οι μαθητές διδάσκονται μαθήματα γενικής παιδείας και ωφελιμότητας.</a:t>
                      </a:r>
                    </a:p>
                    <a:p>
                      <a:endParaRPr lang="el-GR" sz="2000" dirty="0"/>
                    </a:p>
                  </a:txBody>
                  <a:tcPr/>
                </a:tc>
              </a:tr>
            </a:tbl>
          </a:graphicData>
        </a:graphic>
      </p:graphicFrame>
      <p:sp>
        <p:nvSpPr>
          <p:cNvPr id="3" name="2 - TextBox"/>
          <p:cNvSpPr txBox="1"/>
          <p:nvPr/>
        </p:nvSpPr>
        <p:spPr>
          <a:xfrm>
            <a:off x="1071538" y="500042"/>
            <a:ext cx="2714644" cy="369332"/>
          </a:xfrm>
          <a:prstGeom prst="rect">
            <a:avLst/>
          </a:prstGeom>
          <a:noFill/>
        </p:spPr>
        <p:txBody>
          <a:bodyPr wrap="square" rtlCol="0">
            <a:spAutoFit/>
          </a:bodyPr>
          <a:lstStyle/>
          <a:p>
            <a:pPr algn="ctr"/>
            <a:r>
              <a:rPr lang="el-GR" dirty="0" smtClean="0">
                <a:solidFill>
                  <a:schemeClr val="bg1"/>
                </a:solidFill>
              </a:rPr>
              <a:t>ΕΠΑ.Λ</a:t>
            </a:r>
            <a:endParaRPr lang="el-GR" dirty="0">
              <a:solidFill>
                <a:schemeClr val="bg1"/>
              </a:solidFill>
            </a:endParaRPr>
          </a:p>
        </p:txBody>
      </p:sp>
      <p:sp>
        <p:nvSpPr>
          <p:cNvPr id="4" name="3 - TextBox"/>
          <p:cNvSpPr txBox="1"/>
          <p:nvPr/>
        </p:nvSpPr>
        <p:spPr>
          <a:xfrm>
            <a:off x="5000628" y="500042"/>
            <a:ext cx="2714644" cy="369332"/>
          </a:xfrm>
          <a:prstGeom prst="rect">
            <a:avLst/>
          </a:prstGeom>
          <a:noFill/>
        </p:spPr>
        <p:txBody>
          <a:bodyPr wrap="square" rtlCol="0">
            <a:spAutoFit/>
          </a:bodyPr>
          <a:lstStyle/>
          <a:p>
            <a:pPr algn="ctr"/>
            <a:r>
              <a:rPr lang="el-GR" dirty="0" smtClean="0">
                <a:solidFill>
                  <a:schemeClr val="bg1"/>
                </a:solidFill>
              </a:rPr>
              <a:t>ΓΕΝΙΚΟ ΛΥΚΕΙΟ</a:t>
            </a:r>
            <a:endParaRPr lang="el-GR" dirty="0">
              <a:solidFill>
                <a:schemeClr val="bg1"/>
              </a:solidFill>
            </a:endParaRPr>
          </a:p>
        </p:txBody>
      </p:sp>
      <p:sp>
        <p:nvSpPr>
          <p:cNvPr id="5" name="4 - Θέση αριθμού διαφάνειας"/>
          <p:cNvSpPr>
            <a:spLocks noGrp="1"/>
          </p:cNvSpPr>
          <p:nvPr>
            <p:ph type="sldNum" sz="quarter" idx="12"/>
          </p:nvPr>
        </p:nvSpPr>
        <p:spPr/>
        <p:txBody>
          <a:bodyPr/>
          <a:lstStyle/>
          <a:p>
            <a:fld id="{39320E6F-A470-4CC5-93A7-7C605151EE97}" type="slidenum">
              <a:rPr lang="el-GR" smtClean="0"/>
              <a:pPr/>
              <a:t>25</a:t>
            </a:fld>
            <a:endParaRPr lang="el-GR" dirty="0"/>
          </a:p>
        </p:txBody>
      </p:sp>
      <p:sp>
        <p:nvSpPr>
          <p:cNvPr id="6" name="5 - Θέση υποσέλιδου"/>
          <p:cNvSpPr>
            <a:spLocks noGrp="1"/>
          </p:cNvSpPr>
          <p:nvPr>
            <p:ph type="ftr" sz="quarter" idx="11"/>
          </p:nvPr>
        </p:nvSpPr>
        <p:spPr/>
        <p:txBody>
          <a:bodyPr/>
          <a:lstStyle/>
          <a:p>
            <a:r>
              <a:rPr lang="el-GR" smtClean="0"/>
              <a:t>Μπαλτζής Πρόδρομος ΠΕ 83 Ηλεκτρολόγος Δ/ντης 2ου Εργαστηριακού Κέντρου Κοζάνης ( Πτολεμαΐδα )</a:t>
            </a:r>
            <a:endParaRPr lang="el-G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142844" y="1"/>
          <a:ext cx="8786874" cy="5279854"/>
        </p:xfrm>
        <a:graphic>
          <a:graphicData uri="http://schemas.openxmlformats.org/drawingml/2006/table">
            <a:tbl>
              <a:tblPr firstRow="1" bandRow="1">
                <a:tableStyleId>{5C22544A-7EE6-4342-B048-85BDC9FD1C3A}</a:tableStyleId>
              </a:tblPr>
              <a:tblGrid>
                <a:gridCol w="4393437"/>
                <a:gridCol w="4393437"/>
              </a:tblGrid>
              <a:tr h="738334">
                <a:tc>
                  <a:txBody>
                    <a:bodyPr/>
                    <a:lstStyle/>
                    <a:p>
                      <a:pPr algn="just"/>
                      <a:endParaRPr lang="el-GR" sz="2000" dirty="0" smtClean="0"/>
                    </a:p>
                  </a:txBody>
                  <a:tcPr/>
                </a:tc>
                <a:tc>
                  <a:txBody>
                    <a:bodyPr/>
                    <a:lstStyle/>
                    <a:p>
                      <a:pPr algn="just"/>
                      <a:r>
                        <a:rPr lang="el-GR" sz="2000" dirty="0" smtClean="0"/>
                        <a:t>                   </a:t>
                      </a:r>
                    </a:p>
                    <a:p>
                      <a:endParaRPr lang="el-GR" sz="2000" dirty="0"/>
                    </a:p>
                  </a:txBody>
                  <a:tcPr/>
                </a:tc>
              </a:tr>
              <a:tr h="1605655">
                <a:tc>
                  <a:txBody>
                    <a:bodyPr/>
                    <a:lstStyle/>
                    <a:p>
                      <a:pPr algn="just"/>
                      <a:r>
                        <a:rPr lang="el-GR" sz="2000" dirty="0" smtClean="0"/>
                        <a:t>Οι απόφοιτοι έχουν δικαίωμα απόκτησης άδειας άσκησης επαγγέλματος επιπέδου 4 της ειδικότητας που αναφέρεται στο πτυχίο τους.</a:t>
                      </a:r>
                    </a:p>
                  </a:txBody>
                  <a:tcPr/>
                </a:tc>
                <a:tc>
                  <a:txBody>
                    <a:bodyPr/>
                    <a:lstStyle/>
                    <a:p>
                      <a:pPr algn="just"/>
                      <a:endParaRPr lang="el-GR" sz="2000" dirty="0" smtClean="0"/>
                    </a:p>
                    <a:p>
                      <a:pPr marL="0" marR="0" indent="0" algn="just" defTabSz="914400" rtl="0" eaLnBrk="1" fontAlgn="auto" latinLnBrk="0" hangingPunct="1">
                        <a:lnSpc>
                          <a:spcPct val="100000"/>
                        </a:lnSpc>
                        <a:spcBef>
                          <a:spcPts val="0"/>
                        </a:spcBef>
                        <a:spcAft>
                          <a:spcPts val="0"/>
                        </a:spcAft>
                        <a:buClrTx/>
                        <a:buSzTx/>
                        <a:buFontTx/>
                        <a:buNone/>
                        <a:tabLst/>
                        <a:defRPr/>
                      </a:pPr>
                      <a:r>
                        <a:rPr lang="el-GR" sz="2000" dirty="0" smtClean="0"/>
                        <a:t>                           </a:t>
                      </a:r>
                    </a:p>
                    <a:p>
                      <a:pPr marL="0" marR="0" indent="0" algn="just" defTabSz="914400" rtl="0" eaLnBrk="1" fontAlgn="auto" latinLnBrk="0" hangingPunct="1">
                        <a:lnSpc>
                          <a:spcPct val="100000"/>
                        </a:lnSpc>
                        <a:spcBef>
                          <a:spcPts val="0"/>
                        </a:spcBef>
                        <a:spcAft>
                          <a:spcPts val="0"/>
                        </a:spcAft>
                        <a:buClrTx/>
                        <a:buSzTx/>
                        <a:buFontTx/>
                        <a:buNone/>
                        <a:tabLst/>
                        <a:defRPr/>
                      </a:pPr>
                      <a:r>
                        <a:rPr lang="el-GR" sz="2000" dirty="0" smtClean="0"/>
                        <a:t>               —————————–</a:t>
                      </a:r>
                    </a:p>
                    <a:p>
                      <a:pPr algn="just"/>
                      <a:endParaRPr lang="el-GR" sz="2000" dirty="0"/>
                    </a:p>
                  </a:txBody>
                  <a:tcPr/>
                </a:tc>
              </a:tr>
              <a:tr h="1302701">
                <a:tc>
                  <a:txBody>
                    <a:bodyPr/>
                    <a:lstStyle/>
                    <a:p>
                      <a:pPr algn="just"/>
                      <a:r>
                        <a:rPr lang="el-GR" sz="2000" dirty="0" smtClean="0"/>
                        <a:t>Οι απόφοιτοι έχουν όλα τα εκπαιδευτικά και επαγγελματικά δικαιώματα που απορρέουν από το απολυτήριο Λυκείου.</a:t>
                      </a:r>
                    </a:p>
                  </a:txBody>
                  <a:tcPr/>
                </a:tc>
                <a:tc>
                  <a:txBody>
                    <a:bodyPr/>
                    <a:lstStyle/>
                    <a:p>
                      <a:pPr algn="just"/>
                      <a:r>
                        <a:rPr lang="el-GR" sz="2000" dirty="0" smtClean="0"/>
                        <a:t>οι απόφοιτοι έχουν όλα τα εκπαιδευτικά και επαγγελματικά δικαιώματα που απορρέουν από το απολυτήριο Λυκείου</a:t>
                      </a:r>
                    </a:p>
                  </a:txBody>
                  <a:tcPr/>
                </a:tc>
              </a:tr>
              <a:tr h="1479097">
                <a:tc>
                  <a:txBody>
                    <a:bodyPr/>
                    <a:lstStyle/>
                    <a:p>
                      <a:pPr algn="just"/>
                      <a:r>
                        <a:rPr lang="el-GR" sz="2000" dirty="0" smtClean="0"/>
                        <a:t>Οι απόφοιτοι εισάγονται με πανελλήνιες εξετάσεις στα ΑΕΙ, Στρατιωτικές Σχολές, Αστυνομικές Σχολές,</a:t>
                      </a:r>
                      <a:r>
                        <a:rPr lang="el-GR" sz="2000" baseline="0" dirty="0" smtClean="0"/>
                        <a:t> Πυροσβεστική ,Λιμενικό</a:t>
                      </a: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l-GR" sz="2000" dirty="0" smtClean="0"/>
                        <a:t>Οι απόφοιτοι εισάγονται με πανελλήνιες εξετάσεις στα ΑΕΙ, ΑΤΕΙ, Στρατιωτικές Σχολές, Αστυνομικές Σχολές,</a:t>
                      </a:r>
                      <a:r>
                        <a:rPr lang="el-GR" sz="2000" baseline="0" dirty="0" smtClean="0"/>
                        <a:t> Πυροσβεστική ,Λιμενικό</a:t>
                      </a:r>
                      <a:endParaRPr lang="el-GR" sz="2000" dirty="0" smtClean="0"/>
                    </a:p>
                    <a:p>
                      <a:endParaRPr lang="el-GR" sz="2000" dirty="0"/>
                    </a:p>
                  </a:txBody>
                  <a:tcPr/>
                </a:tc>
              </a:tr>
            </a:tbl>
          </a:graphicData>
        </a:graphic>
      </p:graphicFrame>
      <p:sp>
        <p:nvSpPr>
          <p:cNvPr id="3" name="2 - TextBox"/>
          <p:cNvSpPr txBox="1"/>
          <p:nvPr/>
        </p:nvSpPr>
        <p:spPr>
          <a:xfrm>
            <a:off x="1071538" y="285728"/>
            <a:ext cx="2714644" cy="369332"/>
          </a:xfrm>
          <a:prstGeom prst="rect">
            <a:avLst/>
          </a:prstGeom>
          <a:noFill/>
        </p:spPr>
        <p:txBody>
          <a:bodyPr wrap="square" rtlCol="0">
            <a:spAutoFit/>
          </a:bodyPr>
          <a:lstStyle/>
          <a:p>
            <a:pPr algn="ctr"/>
            <a:r>
              <a:rPr lang="el-GR" dirty="0" smtClean="0">
                <a:solidFill>
                  <a:schemeClr val="bg1"/>
                </a:solidFill>
              </a:rPr>
              <a:t>ΕΠΑ.Λ</a:t>
            </a:r>
            <a:endParaRPr lang="el-GR" dirty="0">
              <a:solidFill>
                <a:schemeClr val="bg1"/>
              </a:solidFill>
            </a:endParaRPr>
          </a:p>
        </p:txBody>
      </p:sp>
      <p:sp>
        <p:nvSpPr>
          <p:cNvPr id="4" name="3 - TextBox"/>
          <p:cNvSpPr txBox="1"/>
          <p:nvPr/>
        </p:nvSpPr>
        <p:spPr>
          <a:xfrm>
            <a:off x="5000628" y="285728"/>
            <a:ext cx="2714644" cy="369332"/>
          </a:xfrm>
          <a:prstGeom prst="rect">
            <a:avLst/>
          </a:prstGeom>
          <a:noFill/>
        </p:spPr>
        <p:txBody>
          <a:bodyPr wrap="square" rtlCol="0">
            <a:spAutoFit/>
          </a:bodyPr>
          <a:lstStyle/>
          <a:p>
            <a:pPr algn="ctr"/>
            <a:r>
              <a:rPr lang="el-GR" dirty="0" smtClean="0">
                <a:solidFill>
                  <a:schemeClr val="bg1"/>
                </a:solidFill>
              </a:rPr>
              <a:t>ΓΕΝΙΚΟ ΛΥΚΕΙΟ</a:t>
            </a:r>
            <a:endParaRPr lang="el-GR" dirty="0">
              <a:solidFill>
                <a:schemeClr val="bg1"/>
              </a:solidFill>
            </a:endParaRPr>
          </a:p>
        </p:txBody>
      </p:sp>
      <p:sp>
        <p:nvSpPr>
          <p:cNvPr id="5" name="4 - Θέση αριθμού διαφάνειας"/>
          <p:cNvSpPr>
            <a:spLocks noGrp="1"/>
          </p:cNvSpPr>
          <p:nvPr>
            <p:ph type="sldNum" sz="quarter" idx="12"/>
          </p:nvPr>
        </p:nvSpPr>
        <p:spPr/>
        <p:txBody>
          <a:bodyPr/>
          <a:lstStyle/>
          <a:p>
            <a:fld id="{39320E6F-A470-4CC5-93A7-7C605151EE97}" type="slidenum">
              <a:rPr lang="el-GR" smtClean="0"/>
              <a:pPr/>
              <a:t>26</a:t>
            </a:fld>
            <a:endParaRPr lang="el-GR" dirty="0"/>
          </a:p>
        </p:txBody>
      </p:sp>
      <p:sp>
        <p:nvSpPr>
          <p:cNvPr id="6" name="5 - Θέση υποσέλιδου"/>
          <p:cNvSpPr>
            <a:spLocks noGrp="1"/>
          </p:cNvSpPr>
          <p:nvPr>
            <p:ph type="ftr" sz="quarter" idx="11"/>
          </p:nvPr>
        </p:nvSpPr>
        <p:spPr/>
        <p:txBody>
          <a:bodyPr/>
          <a:lstStyle/>
          <a:p>
            <a:r>
              <a:rPr lang="el-GR" smtClean="0"/>
              <a:t>Μπαλτζής Πρόδρομος ΠΕ 83 Ηλεκτρολόγος Δ/ντης 2ου Εργαστηριακού Κέντρου Κοζάνης ( Πτολεμαΐδα )</a:t>
            </a:r>
            <a:endParaRPr lang="el-G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 Πίνακας"/>
          <p:cNvGraphicFramePr>
            <a:graphicFrameLocks noGrp="1"/>
          </p:cNvGraphicFramePr>
          <p:nvPr/>
        </p:nvGraphicFramePr>
        <p:xfrm>
          <a:off x="142844" y="1"/>
          <a:ext cx="8786874" cy="5143511"/>
        </p:xfrm>
        <a:graphic>
          <a:graphicData uri="http://schemas.openxmlformats.org/drawingml/2006/table">
            <a:tbl>
              <a:tblPr firstRow="1" bandRow="1">
                <a:tableStyleId>{5C22544A-7EE6-4342-B048-85BDC9FD1C3A}</a:tableStyleId>
              </a:tblPr>
              <a:tblGrid>
                <a:gridCol w="4393437"/>
                <a:gridCol w="4393437"/>
              </a:tblGrid>
              <a:tr h="738334">
                <a:tc>
                  <a:txBody>
                    <a:bodyPr/>
                    <a:lstStyle/>
                    <a:p>
                      <a:pPr algn="just"/>
                      <a:endParaRPr lang="el-GR" sz="2000" dirty="0" smtClean="0"/>
                    </a:p>
                  </a:txBody>
                  <a:tcPr/>
                </a:tc>
                <a:tc>
                  <a:txBody>
                    <a:bodyPr/>
                    <a:lstStyle/>
                    <a:p>
                      <a:pPr algn="just"/>
                      <a:r>
                        <a:rPr lang="el-GR" sz="2000" dirty="0" smtClean="0"/>
                        <a:t>                   </a:t>
                      </a:r>
                    </a:p>
                    <a:p>
                      <a:endParaRPr lang="el-GR" sz="2000" dirty="0"/>
                    </a:p>
                  </a:txBody>
                  <a:tcPr/>
                </a:tc>
              </a:tr>
              <a:tr h="160565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l-GR" sz="2000" dirty="0" smtClean="0"/>
                        <a:t>Οι απόφοιτοι εγγράφονται στα ΙΕΚ κατά προτεραιότητα σε σχέση με τους απόφοιτους των ΓΕ.Λ. και φοιτούν ένα (1) έτος.</a:t>
                      </a:r>
                    </a:p>
                  </a:txBody>
                  <a:tcPr/>
                </a:tc>
                <a:tc>
                  <a:txBody>
                    <a:bodyPr/>
                    <a:lstStyle/>
                    <a:p>
                      <a:pPr algn="just"/>
                      <a:r>
                        <a:rPr lang="el-GR" sz="2000" dirty="0" smtClean="0"/>
                        <a:t>Οι απόφοιτοι εγγράφονται στα ΙΕΚ και φοιτούν δύο (2) έτη.</a:t>
                      </a:r>
                    </a:p>
                    <a:p>
                      <a:pPr algn="just"/>
                      <a:endParaRPr lang="el-GR" sz="2000" dirty="0" smtClean="0"/>
                    </a:p>
                  </a:txBody>
                  <a:tcPr/>
                </a:tc>
              </a:tr>
              <a:tr h="13027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smtClean="0"/>
                        <a:t>Οι απόφοιτοι εισάγονται με ειδικές πανελλήνιες εξετάσεις και με ειδικό ποσοστό στα ΑΕΙ, Στρατιωτικές Σχολές, Αστυνομικές Σχολές,</a:t>
                      </a:r>
                      <a:r>
                        <a:rPr lang="el-GR" sz="2000" baseline="0" dirty="0" smtClean="0"/>
                        <a:t> Πυροσβεστική ,Λιμενικό</a:t>
                      </a:r>
                      <a:endParaRPr lang="el-GR" sz="2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l-GR" sz="2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sz="2000" dirty="0" smtClean="0"/>
                        <a:t>              —————————–</a:t>
                      </a:r>
                    </a:p>
                  </a:txBody>
                  <a:tcPr/>
                </a:tc>
              </a:tr>
              <a:tr h="1184082">
                <a:tc>
                  <a:txBody>
                    <a:bodyPr/>
                    <a:lstStyle/>
                    <a:p>
                      <a:pPr algn="just"/>
                      <a:endParaRPr lang="el-GR" sz="2000" baseline="0" dirty="0" smtClean="0"/>
                    </a:p>
                  </a:txBody>
                  <a:tcPr/>
                </a:tc>
                <a:tc>
                  <a:txBody>
                    <a:bodyPr/>
                    <a:lstStyle/>
                    <a:p>
                      <a:endParaRPr lang="el-GR" sz="2000" dirty="0"/>
                    </a:p>
                  </a:txBody>
                  <a:tcPr/>
                </a:tc>
              </a:tr>
            </a:tbl>
          </a:graphicData>
        </a:graphic>
      </p:graphicFrame>
      <p:sp>
        <p:nvSpPr>
          <p:cNvPr id="3" name="2 - TextBox"/>
          <p:cNvSpPr txBox="1"/>
          <p:nvPr/>
        </p:nvSpPr>
        <p:spPr>
          <a:xfrm>
            <a:off x="1071538" y="285728"/>
            <a:ext cx="2714644" cy="369332"/>
          </a:xfrm>
          <a:prstGeom prst="rect">
            <a:avLst/>
          </a:prstGeom>
          <a:noFill/>
        </p:spPr>
        <p:txBody>
          <a:bodyPr wrap="square" rtlCol="0">
            <a:spAutoFit/>
          </a:bodyPr>
          <a:lstStyle/>
          <a:p>
            <a:pPr algn="ctr"/>
            <a:r>
              <a:rPr lang="el-GR" dirty="0" smtClean="0">
                <a:solidFill>
                  <a:schemeClr val="bg1"/>
                </a:solidFill>
              </a:rPr>
              <a:t>ΕΠΑ.Λ</a:t>
            </a:r>
            <a:endParaRPr lang="el-GR" dirty="0">
              <a:solidFill>
                <a:schemeClr val="bg1"/>
              </a:solidFill>
            </a:endParaRPr>
          </a:p>
        </p:txBody>
      </p:sp>
      <p:sp>
        <p:nvSpPr>
          <p:cNvPr id="4" name="3 - TextBox"/>
          <p:cNvSpPr txBox="1"/>
          <p:nvPr/>
        </p:nvSpPr>
        <p:spPr>
          <a:xfrm>
            <a:off x="5000628" y="285728"/>
            <a:ext cx="2714644" cy="369332"/>
          </a:xfrm>
          <a:prstGeom prst="rect">
            <a:avLst/>
          </a:prstGeom>
          <a:noFill/>
        </p:spPr>
        <p:txBody>
          <a:bodyPr wrap="square" rtlCol="0">
            <a:spAutoFit/>
          </a:bodyPr>
          <a:lstStyle/>
          <a:p>
            <a:pPr algn="ctr"/>
            <a:r>
              <a:rPr lang="el-GR" dirty="0" smtClean="0">
                <a:solidFill>
                  <a:schemeClr val="bg1"/>
                </a:solidFill>
              </a:rPr>
              <a:t>ΓΕΝΙΚΟ ΛΥΚΕΙΟ</a:t>
            </a:r>
            <a:endParaRPr lang="el-GR" dirty="0">
              <a:solidFill>
                <a:schemeClr val="bg1"/>
              </a:solidFill>
            </a:endParaRPr>
          </a:p>
        </p:txBody>
      </p:sp>
      <p:sp>
        <p:nvSpPr>
          <p:cNvPr id="5" name="4 - Θέση αριθμού διαφάνειας"/>
          <p:cNvSpPr>
            <a:spLocks noGrp="1"/>
          </p:cNvSpPr>
          <p:nvPr>
            <p:ph type="sldNum" sz="quarter" idx="12"/>
          </p:nvPr>
        </p:nvSpPr>
        <p:spPr/>
        <p:txBody>
          <a:bodyPr/>
          <a:lstStyle/>
          <a:p>
            <a:fld id="{39320E6F-A470-4CC5-93A7-7C605151EE97}" type="slidenum">
              <a:rPr lang="el-GR" smtClean="0"/>
              <a:pPr/>
              <a:t>27</a:t>
            </a:fld>
            <a:endParaRPr lang="el-GR" dirty="0"/>
          </a:p>
        </p:txBody>
      </p:sp>
      <p:sp>
        <p:nvSpPr>
          <p:cNvPr id="6" name="5 - Θέση υποσέλιδου"/>
          <p:cNvSpPr>
            <a:spLocks noGrp="1"/>
          </p:cNvSpPr>
          <p:nvPr>
            <p:ph type="ftr" sz="quarter" idx="11"/>
          </p:nvPr>
        </p:nvSpPr>
        <p:spPr/>
        <p:txBody>
          <a:bodyPr/>
          <a:lstStyle/>
          <a:p>
            <a:r>
              <a:rPr lang="el-GR" smtClean="0"/>
              <a:t>Μπαλτζής Πρόδρομος ΠΕ 83 Ηλεκτρολόγος Δ/ντης 2ου Εργαστηριακού Κέντρου Κοζάνης ( Πτολεμαΐδα )</a:t>
            </a:r>
            <a:endParaRPr lang="el-G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14282" y="285728"/>
            <a:ext cx="8786874" cy="6401753"/>
          </a:xfrm>
          <a:prstGeom prst="rect">
            <a:avLst/>
          </a:prstGeom>
        </p:spPr>
        <p:txBody>
          <a:bodyPr wrap="square">
            <a:spAutoFit/>
          </a:bodyPr>
          <a:lstStyle/>
          <a:p>
            <a:r>
              <a:rPr lang="el-GR" sz="2800" b="1" dirty="0"/>
              <a:t>Μεταλυκειακό Έτος – Τάξη </a:t>
            </a:r>
            <a:r>
              <a:rPr lang="el-GR" sz="2800" b="1" dirty="0" smtClean="0"/>
              <a:t>Μαθητείας</a:t>
            </a:r>
          </a:p>
          <a:p>
            <a:endParaRPr lang="el-GR" sz="2800" dirty="0"/>
          </a:p>
          <a:p>
            <a:pPr algn="just">
              <a:lnSpc>
                <a:spcPct val="150000"/>
              </a:lnSpc>
            </a:pPr>
            <a:r>
              <a:rPr lang="el-GR" sz="2800" dirty="0" smtClean="0"/>
              <a:t>	Το </a:t>
            </a:r>
            <a:r>
              <a:rPr lang="el-GR" sz="2800" dirty="0"/>
              <a:t>«Μεταλυκειακό Έτος-Τάξη Μαθητείας» αποτελεί μια προαιρετική εναλλακτική διαδρομή μετά την αποφοίτηση από το ΕΠΑΛ. Παρέχει τη δυνατότητα στους </a:t>
            </a:r>
            <a:r>
              <a:rPr lang="el-GR" sz="2800" b="1" dirty="0"/>
              <a:t>ενήλικες</a:t>
            </a:r>
            <a:r>
              <a:rPr lang="el-GR" sz="2800" dirty="0"/>
              <a:t> αποφοίτους του να εκπαιδευτούν στο χώρο εργασίας είτε του δημοσίου είτε του ιδιωτικού τομέα. Στους μαθητευόμενους παρέχεται αμοιβή ίση με το </a:t>
            </a:r>
            <a:r>
              <a:rPr lang="el-GR" sz="2800" dirty="0" smtClean="0"/>
              <a:t>95</a:t>
            </a:r>
            <a:r>
              <a:rPr lang="el-GR" sz="2800" dirty="0"/>
              <a:t>% του νόμιμου κατώτατου ημερομισθίου και πλήρη εργασιακά και ασφαλιστικά δικαιώματα. </a:t>
            </a:r>
            <a:endParaRPr lang="el-GR" sz="2800" dirty="0" smtClean="0"/>
          </a:p>
          <a:p>
            <a:pPr algn="just"/>
            <a:endParaRPr lang="el-GR" dirty="0"/>
          </a:p>
        </p:txBody>
      </p:sp>
      <p:sp>
        <p:nvSpPr>
          <p:cNvPr id="3" name="2 - Θέση αριθμού διαφάνειας"/>
          <p:cNvSpPr>
            <a:spLocks noGrp="1"/>
          </p:cNvSpPr>
          <p:nvPr>
            <p:ph type="sldNum" sz="quarter" idx="12"/>
          </p:nvPr>
        </p:nvSpPr>
        <p:spPr/>
        <p:txBody>
          <a:bodyPr/>
          <a:lstStyle/>
          <a:p>
            <a:fld id="{39320E6F-A470-4CC5-93A7-7C605151EE97}" type="slidenum">
              <a:rPr lang="el-GR" smtClean="0"/>
              <a:pPr/>
              <a:t>28</a:t>
            </a:fld>
            <a:endParaRPr lang="el-GR" dirty="0"/>
          </a:p>
        </p:txBody>
      </p:sp>
      <p:sp>
        <p:nvSpPr>
          <p:cNvPr id="4" name="3 - Θέση υποσέλιδου"/>
          <p:cNvSpPr>
            <a:spLocks noGrp="1"/>
          </p:cNvSpPr>
          <p:nvPr>
            <p:ph type="ftr" sz="quarter" idx="11"/>
          </p:nvPr>
        </p:nvSpPr>
        <p:spPr/>
        <p:txBody>
          <a:bodyPr/>
          <a:lstStyle/>
          <a:p>
            <a:r>
              <a:rPr lang="el-GR" smtClean="0"/>
              <a:t>Μπαλτζής Πρόδρομος ΠΕ 83 Ηλεκτρολόγος Δ/ντης 2ου Εργαστηριακού Κέντρου Κοζάνης ( Πτολεμαΐδα )</a:t>
            </a:r>
            <a:endParaRPr lang="el-G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14282" y="285728"/>
            <a:ext cx="8786874" cy="5755422"/>
          </a:xfrm>
          <a:prstGeom prst="rect">
            <a:avLst/>
          </a:prstGeom>
        </p:spPr>
        <p:txBody>
          <a:bodyPr wrap="square">
            <a:spAutoFit/>
          </a:bodyPr>
          <a:lstStyle/>
          <a:p>
            <a:r>
              <a:rPr lang="el-GR" sz="2800" b="1" dirty="0"/>
              <a:t>Μεταλυκειακό Έτος – Τάξη </a:t>
            </a:r>
            <a:r>
              <a:rPr lang="el-GR" sz="2800" b="1" dirty="0" smtClean="0"/>
              <a:t>Μαθητείας</a:t>
            </a:r>
          </a:p>
          <a:p>
            <a:endParaRPr lang="el-GR" sz="2800" dirty="0"/>
          </a:p>
          <a:p>
            <a:pPr algn="just">
              <a:lnSpc>
                <a:spcPct val="150000"/>
              </a:lnSpc>
            </a:pPr>
            <a:r>
              <a:rPr lang="el-GR" sz="2800" dirty="0" smtClean="0"/>
              <a:t>	Κατά </a:t>
            </a:r>
            <a:r>
              <a:rPr lang="el-GR" sz="2800" dirty="0"/>
              <a:t>την </a:t>
            </a:r>
            <a:r>
              <a:rPr lang="el-GR" sz="2800" dirty="0" smtClean="0"/>
              <a:t>11μηνη </a:t>
            </a:r>
            <a:r>
              <a:rPr lang="el-GR" sz="2800" dirty="0"/>
              <a:t>διάρκεια του προγράμματος, το οποίο τελεί υπό την εποπτεία των ΕΠΑ.Λ., οι απόφοιτοι συμμετέχουν στο «Πρόγραμμα εκπαίδευσης στο χώρο εργασίας − Μαθητεία σε εργασιακό χώρο» για 4 ημέρες την εβδομάδα, ενώ μία φορά την εβδομάδα παρακολουθούν εργαστηριακό μάθημα της ειδικότητας στο ΕΠΑΛ ή στο Εργαστηριακό Κέντρο.</a:t>
            </a:r>
          </a:p>
          <a:p>
            <a:pPr algn="just"/>
            <a:endParaRPr lang="el-GR" dirty="0"/>
          </a:p>
        </p:txBody>
      </p:sp>
      <p:sp>
        <p:nvSpPr>
          <p:cNvPr id="3" name="2 - Θέση αριθμού διαφάνειας"/>
          <p:cNvSpPr>
            <a:spLocks noGrp="1"/>
          </p:cNvSpPr>
          <p:nvPr>
            <p:ph type="sldNum" sz="quarter" idx="12"/>
          </p:nvPr>
        </p:nvSpPr>
        <p:spPr/>
        <p:txBody>
          <a:bodyPr/>
          <a:lstStyle/>
          <a:p>
            <a:fld id="{39320E6F-A470-4CC5-93A7-7C605151EE97}" type="slidenum">
              <a:rPr lang="el-GR" smtClean="0"/>
              <a:pPr/>
              <a:t>29</a:t>
            </a:fld>
            <a:endParaRPr lang="el-GR" dirty="0"/>
          </a:p>
        </p:txBody>
      </p:sp>
      <p:sp>
        <p:nvSpPr>
          <p:cNvPr id="4" name="3 - Θέση υποσέλιδου"/>
          <p:cNvSpPr>
            <a:spLocks noGrp="1"/>
          </p:cNvSpPr>
          <p:nvPr>
            <p:ph type="ftr" sz="quarter" idx="11"/>
          </p:nvPr>
        </p:nvSpPr>
        <p:spPr/>
        <p:txBody>
          <a:bodyPr/>
          <a:lstStyle/>
          <a:p>
            <a:r>
              <a:rPr lang="el-GR" smtClean="0"/>
              <a:t>Μπαλτζής Πρόδρομος ΠΕ 83 Ηλεκτρολόγος Δ/ντης 2ου Εργαστηριακού Κέντρου Κοζάνης ( Πτολεμαΐδα )</a:t>
            </a: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85720" y="285728"/>
            <a:ext cx="8643998" cy="6357982"/>
          </a:xfrm>
          <a:prstGeom prst="rect">
            <a:avLst/>
          </a:prstGeom>
          <a:noFill/>
          <a:ln w="9525">
            <a:noFill/>
            <a:miter lim="800000"/>
            <a:headEnd/>
            <a:tailEnd/>
          </a:ln>
          <a:effectLst/>
        </p:spPr>
      </p:pic>
      <p:sp>
        <p:nvSpPr>
          <p:cNvPr id="3" name="2 - Ορθογώνιο"/>
          <p:cNvSpPr/>
          <p:nvPr/>
        </p:nvSpPr>
        <p:spPr>
          <a:xfrm>
            <a:off x="6072198" y="4286256"/>
            <a:ext cx="500066" cy="142876"/>
          </a:xfrm>
          <a:prstGeom prst="rect">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3 - Θέση αριθμού διαφάνειας"/>
          <p:cNvSpPr>
            <a:spLocks noGrp="1"/>
          </p:cNvSpPr>
          <p:nvPr>
            <p:ph type="sldNum" sz="quarter" idx="12"/>
          </p:nvPr>
        </p:nvSpPr>
        <p:spPr/>
        <p:txBody>
          <a:bodyPr/>
          <a:lstStyle/>
          <a:p>
            <a:fld id="{39320E6F-A470-4CC5-93A7-7C605151EE97}" type="slidenum">
              <a:rPr lang="el-GR" smtClean="0"/>
              <a:pPr/>
              <a:t>3</a:t>
            </a:fld>
            <a:endParaRPr lang="el-GR" dirty="0"/>
          </a:p>
        </p:txBody>
      </p:sp>
      <p:sp>
        <p:nvSpPr>
          <p:cNvPr id="5" name="4 - Θέση υποσέλιδου"/>
          <p:cNvSpPr>
            <a:spLocks noGrp="1"/>
          </p:cNvSpPr>
          <p:nvPr>
            <p:ph type="ftr" sz="quarter" idx="11"/>
          </p:nvPr>
        </p:nvSpPr>
        <p:spPr/>
        <p:txBody>
          <a:bodyPr/>
          <a:lstStyle/>
          <a:p>
            <a:r>
              <a:rPr lang="el-GR" smtClean="0"/>
              <a:t>Μπαλτζής Πρόδρομος ΠΕ 83 Ηλεκτρολόγος Δ/ντης 2ου Εργαστηριακού Κέντρου Κοζάνης ( Πτολεμαΐδα )</a:t>
            </a:r>
            <a:endParaRPr lang="el-G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14282" y="142852"/>
            <a:ext cx="8786874" cy="5170646"/>
          </a:xfrm>
          <a:prstGeom prst="rect">
            <a:avLst/>
          </a:prstGeom>
        </p:spPr>
        <p:txBody>
          <a:bodyPr wrap="square">
            <a:spAutoFit/>
          </a:bodyPr>
          <a:lstStyle/>
          <a:p>
            <a:r>
              <a:rPr lang="el-GR" b="1" dirty="0"/>
              <a:t>Μεταλυκειακό Έτος – Τάξη </a:t>
            </a:r>
            <a:r>
              <a:rPr lang="el-GR" b="1" dirty="0" smtClean="0"/>
              <a:t>Μαθητείας</a:t>
            </a:r>
            <a:endParaRPr lang="el-GR" b="1" dirty="0"/>
          </a:p>
          <a:p>
            <a:pPr algn="just">
              <a:lnSpc>
                <a:spcPct val="150000"/>
              </a:lnSpc>
            </a:pPr>
            <a:r>
              <a:rPr lang="el-GR" sz="2800" dirty="0" smtClean="0"/>
              <a:t>	Με </a:t>
            </a:r>
            <a:r>
              <a:rPr lang="el-GR" sz="2800" dirty="0"/>
              <a:t>την ολοκλήρωση του προγράμματος οι απόφοιτοι αποκτούν Πτυχίο Επαγγελματικής Ειδικότητας Εκπαίδευσης και Κατάρτισης επιπέδου 5 του Εθνικού Πλαισίου Προσόντων, το οποίο χορηγείται μετά την ολοκλήρωση της πιστοποίησης των προσόντων τους από τον </a:t>
            </a:r>
            <a:r>
              <a:rPr lang="el-GR" sz="2800" dirty="0" smtClean="0"/>
              <a:t>ΕΟΠΠΕΠ και έχουν το δικαίωμα με κατατακτήριες να εισαχθούν στο πανεπιστήμιο . </a:t>
            </a:r>
          </a:p>
          <a:p>
            <a:pPr algn="just"/>
            <a:endParaRPr lang="el-GR" dirty="0"/>
          </a:p>
        </p:txBody>
      </p:sp>
      <p:sp>
        <p:nvSpPr>
          <p:cNvPr id="3" name="2 - Θέση αριθμού διαφάνειας"/>
          <p:cNvSpPr>
            <a:spLocks noGrp="1"/>
          </p:cNvSpPr>
          <p:nvPr>
            <p:ph type="sldNum" sz="quarter" idx="12"/>
          </p:nvPr>
        </p:nvSpPr>
        <p:spPr/>
        <p:txBody>
          <a:bodyPr/>
          <a:lstStyle/>
          <a:p>
            <a:fld id="{39320E6F-A470-4CC5-93A7-7C605151EE97}" type="slidenum">
              <a:rPr lang="el-GR" smtClean="0"/>
              <a:pPr/>
              <a:t>30</a:t>
            </a:fld>
            <a:endParaRPr lang="el-GR" dirty="0"/>
          </a:p>
        </p:txBody>
      </p:sp>
      <p:sp>
        <p:nvSpPr>
          <p:cNvPr id="4" name="3 - Θέση υποσέλιδου"/>
          <p:cNvSpPr>
            <a:spLocks noGrp="1"/>
          </p:cNvSpPr>
          <p:nvPr>
            <p:ph type="ftr" sz="quarter" idx="11"/>
          </p:nvPr>
        </p:nvSpPr>
        <p:spPr/>
        <p:txBody>
          <a:bodyPr/>
          <a:lstStyle/>
          <a:p>
            <a:r>
              <a:rPr lang="el-GR" smtClean="0"/>
              <a:t>Μπαλτζής Πρόδρομος ΠΕ 83 Ηλεκτρολόγος Δ/ντης 2ου Εργαστηριακού Κέντρου Κοζάνης ( Πτολεμαΐδα )</a:t>
            </a:r>
            <a:endParaRPr lang="el-G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14282" y="142852"/>
            <a:ext cx="8786874" cy="6617196"/>
          </a:xfrm>
          <a:prstGeom prst="rect">
            <a:avLst/>
          </a:prstGeom>
        </p:spPr>
        <p:txBody>
          <a:bodyPr wrap="square">
            <a:spAutoFit/>
          </a:bodyPr>
          <a:lstStyle/>
          <a:p>
            <a:r>
              <a:rPr lang="el-GR" sz="2800" b="1" dirty="0"/>
              <a:t>Μεταλυκειακό Έτος – Τάξη </a:t>
            </a:r>
            <a:r>
              <a:rPr lang="el-GR" sz="2800" b="1" dirty="0" smtClean="0"/>
              <a:t>Μαθητείας</a:t>
            </a:r>
            <a:endParaRPr lang="el-GR" sz="2800" b="1" dirty="0"/>
          </a:p>
          <a:p>
            <a:pPr algn="just">
              <a:lnSpc>
                <a:spcPct val="150000"/>
              </a:lnSpc>
            </a:pPr>
            <a:r>
              <a:rPr lang="el-GR" sz="2800" dirty="0" smtClean="0"/>
              <a:t>	Με </a:t>
            </a:r>
            <a:r>
              <a:rPr lang="el-GR" sz="2800" dirty="0"/>
              <a:t>τη συμμετοχή των αποφοίτων των ΕΠΑΛ στο θεσμό της μαθητείας επιχειρείται η ομαλή και ασφαλής είσοδός τους στην αγορά εργασίας, με στόχο τη στήριξή τους μετά την απόκτηση του πτυχίου τους. Ταυτόχρονα, σε αντίθεση με άλλες μορφές εκπαίδευσης στο χώρο εργασίας, εξασφαλίζεται, μέσω της εφαρμογής συγκεκριμένου Προγράμματος Σπουδών, ότι οι μαθητευόμενοι αποκτούν ουσιαστικές γνώσεις, σχετικές με την ειδικότητά τους. </a:t>
            </a:r>
            <a:endParaRPr lang="el-GR" sz="2800" dirty="0" smtClean="0"/>
          </a:p>
          <a:p>
            <a:pPr algn="just"/>
            <a:endParaRPr lang="el-GR" dirty="0"/>
          </a:p>
        </p:txBody>
      </p:sp>
      <p:sp>
        <p:nvSpPr>
          <p:cNvPr id="3" name="2 - Θέση αριθμού διαφάνειας"/>
          <p:cNvSpPr>
            <a:spLocks noGrp="1"/>
          </p:cNvSpPr>
          <p:nvPr>
            <p:ph type="sldNum" sz="quarter" idx="12"/>
          </p:nvPr>
        </p:nvSpPr>
        <p:spPr/>
        <p:txBody>
          <a:bodyPr/>
          <a:lstStyle/>
          <a:p>
            <a:fld id="{39320E6F-A470-4CC5-93A7-7C605151EE97}" type="slidenum">
              <a:rPr lang="el-GR" smtClean="0"/>
              <a:pPr/>
              <a:t>31</a:t>
            </a:fld>
            <a:endParaRPr lang="el-GR" dirty="0"/>
          </a:p>
        </p:txBody>
      </p:sp>
      <p:sp>
        <p:nvSpPr>
          <p:cNvPr id="4" name="3 - Θέση υποσέλιδου"/>
          <p:cNvSpPr>
            <a:spLocks noGrp="1"/>
          </p:cNvSpPr>
          <p:nvPr>
            <p:ph type="ftr" sz="quarter" idx="11"/>
          </p:nvPr>
        </p:nvSpPr>
        <p:spPr/>
        <p:txBody>
          <a:bodyPr/>
          <a:lstStyle/>
          <a:p>
            <a:r>
              <a:rPr lang="el-GR" smtClean="0"/>
              <a:t>Μπαλτζής Πρόδρομος ΠΕ 83 Ηλεκτρολόγος Δ/ντης 2ου Εργαστηριακού Κέντρου Κοζάνης ( Πτολεμαΐδα )</a:t>
            </a:r>
            <a:endParaRPr lang="el-GR"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14282" y="142852"/>
            <a:ext cx="8786874" cy="3877985"/>
          </a:xfrm>
          <a:prstGeom prst="rect">
            <a:avLst/>
          </a:prstGeom>
        </p:spPr>
        <p:txBody>
          <a:bodyPr wrap="square">
            <a:spAutoFit/>
          </a:bodyPr>
          <a:lstStyle/>
          <a:p>
            <a:r>
              <a:rPr lang="el-GR" b="1" dirty="0"/>
              <a:t>Μεταλυκειακό Έτος – Τάξη </a:t>
            </a:r>
            <a:r>
              <a:rPr lang="el-GR" b="1" dirty="0" smtClean="0"/>
              <a:t>Μαθητείας</a:t>
            </a:r>
            <a:endParaRPr lang="el-GR" b="1" dirty="0"/>
          </a:p>
          <a:p>
            <a:pPr algn="just">
              <a:lnSpc>
                <a:spcPct val="150000"/>
              </a:lnSpc>
            </a:pPr>
            <a:r>
              <a:rPr lang="el-GR" sz="2800" dirty="0" smtClean="0"/>
              <a:t>	</a:t>
            </a:r>
          </a:p>
          <a:p>
            <a:pPr algn="just">
              <a:lnSpc>
                <a:spcPct val="150000"/>
              </a:lnSpc>
            </a:pPr>
            <a:r>
              <a:rPr lang="el-GR" sz="2800" dirty="0" smtClean="0"/>
              <a:t>	Αποκτούν </a:t>
            </a:r>
            <a:r>
              <a:rPr lang="el-GR" sz="2800" dirty="0"/>
              <a:t>επίσης πολύτιμη εργασιακή εμπειρία που τους οδηγεί στην απόκτηση άδειας ασκήσεως επαγγέλματος, όπου αυτό απαιτείται και σε πρόσθετα προσόντα για το δημόσιο τομέα μέσω ΑΣΕΠ (150 μόρια</a:t>
            </a:r>
            <a:r>
              <a:rPr lang="el-GR" sz="2800" dirty="0" smtClean="0"/>
              <a:t>).</a:t>
            </a:r>
          </a:p>
          <a:p>
            <a:pPr algn="just"/>
            <a:endParaRPr lang="el-GR" dirty="0"/>
          </a:p>
        </p:txBody>
      </p:sp>
      <p:sp>
        <p:nvSpPr>
          <p:cNvPr id="3" name="2 - Θέση αριθμού διαφάνειας"/>
          <p:cNvSpPr>
            <a:spLocks noGrp="1"/>
          </p:cNvSpPr>
          <p:nvPr>
            <p:ph type="sldNum" sz="quarter" idx="12"/>
          </p:nvPr>
        </p:nvSpPr>
        <p:spPr/>
        <p:txBody>
          <a:bodyPr/>
          <a:lstStyle/>
          <a:p>
            <a:fld id="{39320E6F-A470-4CC5-93A7-7C605151EE97}" type="slidenum">
              <a:rPr lang="el-GR" smtClean="0"/>
              <a:pPr/>
              <a:t>32</a:t>
            </a:fld>
            <a:endParaRPr lang="el-GR" dirty="0"/>
          </a:p>
        </p:txBody>
      </p:sp>
      <p:sp>
        <p:nvSpPr>
          <p:cNvPr id="4" name="3 - Θέση υποσέλιδου"/>
          <p:cNvSpPr>
            <a:spLocks noGrp="1"/>
          </p:cNvSpPr>
          <p:nvPr>
            <p:ph type="ftr" sz="quarter" idx="11"/>
          </p:nvPr>
        </p:nvSpPr>
        <p:spPr/>
        <p:txBody>
          <a:bodyPr/>
          <a:lstStyle/>
          <a:p>
            <a:r>
              <a:rPr lang="el-GR" smtClean="0"/>
              <a:t>Μπαλτζής Πρόδρομος ΠΕ 83 Ηλεκτρολόγος Δ/ντης 2ου Εργαστηριακού Κέντρου Κοζάνης ( Πτολεμαΐδα )</a:t>
            </a:r>
            <a:endParaRPr lang="el-GR"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85688" y="0"/>
            <a:ext cx="8715468" cy="5816977"/>
          </a:xfrm>
          <a:prstGeom prst="rect">
            <a:avLst/>
          </a:prstGeom>
        </p:spPr>
        <p:txBody>
          <a:bodyPr wrap="square">
            <a:spAutoFit/>
          </a:bodyPr>
          <a:lstStyle/>
          <a:p>
            <a:r>
              <a:rPr lang="el-GR" b="1" dirty="0"/>
              <a:t>Οι 21 ειδικότητες που έχουν ενταχθεί στο πρόγραμμα μαθητείας των ΕΠΑΛ είναι οι εξής:</a:t>
            </a:r>
          </a:p>
          <a:p>
            <a:r>
              <a:rPr lang="el-GR" dirty="0"/>
              <a:t> </a:t>
            </a:r>
          </a:p>
          <a:p>
            <a:pPr>
              <a:lnSpc>
                <a:spcPct val="150000"/>
              </a:lnSpc>
            </a:pPr>
            <a:r>
              <a:rPr lang="el-GR" sz="2800" dirty="0" smtClean="0"/>
              <a:t>1. </a:t>
            </a:r>
            <a:r>
              <a:rPr lang="el-GR" sz="2800" dirty="0"/>
              <a:t>Υπάλληλος Διοίκησης και Οικονομικών Υπηρεσιών </a:t>
            </a:r>
          </a:p>
          <a:p>
            <a:pPr>
              <a:lnSpc>
                <a:spcPct val="150000"/>
              </a:lnSpc>
            </a:pPr>
            <a:r>
              <a:rPr lang="el-GR" sz="2800" dirty="0" smtClean="0"/>
              <a:t>2. </a:t>
            </a:r>
            <a:r>
              <a:rPr lang="el-GR" sz="2800" dirty="0"/>
              <a:t>Υπάλληλος Τουριστικών Επιχειρήσεων </a:t>
            </a:r>
          </a:p>
          <a:p>
            <a:pPr>
              <a:lnSpc>
                <a:spcPct val="150000"/>
              </a:lnSpc>
            </a:pPr>
            <a:r>
              <a:rPr lang="el-GR" sz="2800" dirty="0"/>
              <a:t>3 </a:t>
            </a:r>
            <a:r>
              <a:rPr lang="el-GR" sz="2800" dirty="0" smtClean="0"/>
              <a:t>.Ηλεκτρολογικών </a:t>
            </a:r>
            <a:r>
              <a:rPr lang="el-GR" sz="2800" dirty="0"/>
              <a:t>Εγκαταστάσεων </a:t>
            </a:r>
          </a:p>
          <a:p>
            <a:pPr>
              <a:lnSpc>
                <a:spcPct val="150000"/>
              </a:lnSpc>
            </a:pPr>
            <a:r>
              <a:rPr lang="el-GR" sz="2800" dirty="0"/>
              <a:t>4 </a:t>
            </a:r>
            <a:r>
              <a:rPr lang="el-GR" sz="2800" dirty="0" smtClean="0"/>
              <a:t>.Τεχνικός </a:t>
            </a:r>
            <a:r>
              <a:rPr lang="el-GR" sz="2800" dirty="0"/>
              <a:t>Ηλεκτρονικών και Υπολογιστικών Συστημάτων, Εγκαταστάσεων, Δικτύων και Τηλεπικοινωνιών </a:t>
            </a:r>
          </a:p>
          <a:p>
            <a:pPr>
              <a:lnSpc>
                <a:spcPct val="150000"/>
              </a:lnSpc>
            </a:pPr>
            <a:r>
              <a:rPr lang="el-GR" sz="2800" dirty="0"/>
              <a:t>5 </a:t>
            </a:r>
            <a:r>
              <a:rPr lang="el-GR" sz="2800" dirty="0" smtClean="0"/>
              <a:t>.Τεχνικός </a:t>
            </a:r>
            <a:r>
              <a:rPr lang="el-GR" sz="2800" dirty="0"/>
              <a:t>Εγκαταστάσεων Ψύξης, Αερισμού και Κλιματισμού </a:t>
            </a:r>
          </a:p>
          <a:p>
            <a:pPr>
              <a:lnSpc>
                <a:spcPct val="150000"/>
              </a:lnSpc>
            </a:pPr>
            <a:r>
              <a:rPr lang="el-GR" sz="2800" dirty="0"/>
              <a:t>6 </a:t>
            </a:r>
            <a:r>
              <a:rPr lang="el-GR" sz="2800" dirty="0" smtClean="0"/>
              <a:t>.Τεχνικός </a:t>
            </a:r>
            <a:r>
              <a:rPr lang="el-GR" sz="2800" dirty="0"/>
              <a:t>Οχημάτων </a:t>
            </a:r>
          </a:p>
        </p:txBody>
      </p:sp>
      <p:sp>
        <p:nvSpPr>
          <p:cNvPr id="3" name="2 - Θέση αριθμού διαφάνειας"/>
          <p:cNvSpPr>
            <a:spLocks noGrp="1"/>
          </p:cNvSpPr>
          <p:nvPr>
            <p:ph type="sldNum" sz="quarter" idx="12"/>
          </p:nvPr>
        </p:nvSpPr>
        <p:spPr/>
        <p:txBody>
          <a:bodyPr/>
          <a:lstStyle/>
          <a:p>
            <a:fld id="{39320E6F-A470-4CC5-93A7-7C605151EE97}" type="slidenum">
              <a:rPr lang="el-GR" smtClean="0"/>
              <a:pPr/>
              <a:t>33</a:t>
            </a:fld>
            <a:endParaRPr lang="el-GR" dirty="0"/>
          </a:p>
        </p:txBody>
      </p:sp>
      <p:sp>
        <p:nvSpPr>
          <p:cNvPr id="4" name="3 - Θέση υποσέλιδου"/>
          <p:cNvSpPr>
            <a:spLocks noGrp="1"/>
          </p:cNvSpPr>
          <p:nvPr>
            <p:ph type="ftr" sz="quarter" idx="11"/>
          </p:nvPr>
        </p:nvSpPr>
        <p:spPr/>
        <p:txBody>
          <a:bodyPr/>
          <a:lstStyle/>
          <a:p>
            <a:r>
              <a:rPr lang="el-GR" smtClean="0"/>
              <a:t>Μπαλτζής Πρόδρομος ΠΕ 83 Ηλεκτρολόγος Δ/ντης 2ου Εργαστηριακού Κέντρου Κοζάνης ( Πτολεμαΐδα )</a:t>
            </a:r>
            <a:endParaRPr lang="el-GR"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85688" y="0"/>
            <a:ext cx="8715468" cy="5970865"/>
          </a:xfrm>
          <a:prstGeom prst="rect">
            <a:avLst/>
          </a:prstGeom>
        </p:spPr>
        <p:txBody>
          <a:bodyPr wrap="square">
            <a:spAutoFit/>
          </a:bodyPr>
          <a:lstStyle/>
          <a:p>
            <a:r>
              <a:rPr lang="el-GR" b="1" dirty="0"/>
              <a:t>Οι 21 ειδικότητες που έχουν ενταχθεί στο πρόγραμμα μαθητείας των ΕΠΑΛ είναι οι εξής:</a:t>
            </a:r>
          </a:p>
          <a:p>
            <a:r>
              <a:rPr lang="el-GR" sz="2800" dirty="0"/>
              <a:t> </a:t>
            </a:r>
          </a:p>
          <a:p>
            <a:pPr>
              <a:lnSpc>
                <a:spcPct val="150000"/>
              </a:lnSpc>
            </a:pPr>
            <a:r>
              <a:rPr lang="el-GR" sz="2800" dirty="0" smtClean="0"/>
              <a:t>7 .Τεχνικός Τεχνολογίας Τροφίμων και Ποτών </a:t>
            </a:r>
          </a:p>
          <a:p>
            <a:pPr>
              <a:lnSpc>
                <a:spcPct val="150000"/>
              </a:lnSpc>
            </a:pPr>
            <a:r>
              <a:rPr lang="el-GR" sz="2800" dirty="0" smtClean="0"/>
              <a:t>8 .Τεχνικός Εφαρμογών Πληροφορικής </a:t>
            </a:r>
          </a:p>
          <a:p>
            <a:pPr>
              <a:lnSpc>
                <a:spcPct val="150000"/>
              </a:lnSpc>
            </a:pPr>
            <a:r>
              <a:rPr lang="el-GR" sz="2800" dirty="0" smtClean="0"/>
              <a:t>9 .Σχεδιαστής </a:t>
            </a:r>
            <a:r>
              <a:rPr lang="el-GR" sz="2800" dirty="0"/>
              <a:t>Δομικών Έργων και Γεωπληροφορικής </a:t>
            </a:r>
          </a:p>
          <a:p>
            <a:pPr>
              <a:lnSpc>
                <a:spcPct val="150000"/>
              </a:lnSpc>
            </a:pPr>
            <a:r>
              <a:rPr lang="el-GR" sz="2800" dirty="0" smtClean="0"/>
              <a:t>10. </a:t>
            </a:r>
            <a:r>
              <a:rPr lang="el-GR" sz="2800" dirty="0"/>
              <a:t>Τεχνικός Φυτικής Παραγωγής </a:t>
            </a:r>
          </a:p>
          <a:p>
            <a:pPr>
              <a:lnSpc>
                <a:spcPct val="150000"/>
              </a:lnSpc>
            </a:pPr>
            <a:r>
              <a:rPr lang="el-GR" sz="2800" dirty="0" smtClean="0"/>
              <a:t>11. </a:t>
            </a:r>
            <a:r>
              <a:rPr lang="el-GR" sz="2800" dirty="0"/>
              <a:t>Βοηθός Νοσηλευτή </a:t>
            </a:r>
          </a:p>
          <a:p>
            <a:pPr>
              <a:lnSpc>
                <a:spcPct val="150000"/>
              </a:lnSpc>
            </a:pPr>
            <a:r>
              <a:rPr lang="el-GR" sz="2800" dirty="0"/>
              <a:t>12 </a:t>
            </a:r>
            <a:r>
              <a:rPr lang="el-GR" sz="2800" dirty="0" smtClean="0"/>
              <a:t>.Βοηθός </a:t>
            </a:r>
            <a:r>
              <a:rPr lang="el-GR" sz="2800" dirty="0"/>
              <a:t>Ιατρικών –Βιολογικών Εργαστηρίων </a:t>
            </a:r>
          </a:p>
          <a:p>
            <a:pPr>
              <a:lnSpc>
                <a:spcPct val="150000"/>
              </a:lnSpc>
            </a:pPr>
            <a:r>
              <a:rPr lang="el-GR" sz="2800" dirty="0" smtClean="0"/>
              <a:t>13. </a:t>
            </a:r>
            <a:r>
              <a:rPr lang="el-GR" sz="2800" dirty="0"/>
              <a:t>Βοηθός Βρεφονηπιοκόμων </a:t>
            </a:r>
          </a:p>
          <a:p>
            <a:pPr>
              <a:lnSpc>
                <a:spcPct val="150000"/>
              </a:lnSpc>
            </a:pPr>
            <a:r>
              <a:rPr lang="el-GR" sz="2800" dirty="0" smtClean="0"/>
              <a:t>14. </a:t>
            </a:r>
            <a:r>
              <a:rPr lang="el-GR" sz="2800" dirty="0"/>
              <a:t>Βοηθός Φυσικοθεραπευτή </a:t>
            </a:r>
          </a:p>
        </p:txBody>
      </p:sp>
      <p:sp>
        <p:nvSpPr>
          <p:cNvPr id="3" name="2 - Θέση αριθμού διαφάνειας"/>
          <p:cNvSpPr>
            <a:spLocks noGrp="1"/>
          </p:cNvSpPr>
          <p:nvPr>
            <p:ph type="sldNum" sz="quarter" idx="12"/>
          </p:nvPr>
        </p:nvSpPr>
        <p:spPr/>
        <p:txBody>
          <a:bodyPr/>
          <a:lstStyle/>
          <a:p>
            <a:fld id="{39320E6F-A470-4CC5-93A7-7C605151EE97}" type="slidenum">
              <a:rPr lang="el-GR" smtClean="0"/>
              <a:pPr/>
              <a:t>34</a:t>
            </a:fld>
            <a:endParaRPr lang="el-GR" dirty="0"/>
          </a:p>
        </p:txBody>
      </p:sp>
      <p:sp>
        <p:nvSpPr>
          <p:cNvPr id="4" name="3 - Θέση υποσέλιδου"/>
          <p:cNvSpPr>
            <a:spLocks noGrp="1"/>
          </p:cNvSpPr>
          <p:nvPr>
            <p:ph type="ftr" sz="quarter" idx="11"/>
          </p:nvPr>
        </p:nvSpPr>
        <p:spPr/>
        <p:txBody>
          <a:bodyPr/>
          <a:lstStyle/>
          <a:p>
            <a:r>
              <a:rPr lang="el-GR" smtClean="0"/>
              <a:t>Μπαλτζής Πρόδρομος ΠΕ 83 Ηλεκτρολόγος Δ/ντης 2ου Εργαστηριακού Κέντρου Κοζάνης ( Πτολεμαΐδα )</a:t>
            </a:r>
            <a:endParaRPr lang="el-G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85688" y="0"/>
            <a:ext cx="8715468" cy="5816977"/>
          </a:xfrm>
          <a:prstGeom prst="rect">
            <a:avLst/>
          </a:prstGeom>
        </p:spPr>
        <p:txBody>
          <a:bodyPr wrap="square">
            <a:spAutoFit/>
          </a:bodyPr>
          <a:lstStyle/>
          <a:p>
            <a:r>
              <a:rPr lang="el-GR" b="1" dirty="0"/>
              <a:t>Οι 21 ειδικότητες που έχουν ενταχθεί στο πρόγραμμα μαθητείας των ΕΠΑΛ είναι οι εξής:</a:t>
            </a:r>
          </a:p>
          <a:p>
            <a:r>
              <a:rPr lang="el-GR" b="1" dirty="0"/>
              <a:t> </a:t>
            </a:r>
          </a:p>
          <a:p>
            <a:pPr>
              <a:lnSpc>
                <a:spcPct val="150000"/>
              </a:lnSpc>
            </a:pPr>
            <a:r>
              <a:rPr lang="el-GR" sz="2800" dirty="0" smtClean="0"/>
              <a:t>15 .Αισθητικής </a:t>
            </a:r>
            <a:r>
              <a:rPr lang="el-GR" sz="2800" dirty="0"/>
              <a:t>Τέχνης </a:t>
            </a:r>
          </a:p>
          <a:p>
            <a:pPr>
              <a:lnSpc>
                <a:spcPct val="150000"/>
              </a:lnSpc>
            </a:pPr>
            <a:r>
              <a:rPr lang="el-GR" sz="2800" dirty="0"/>
              <a:t>16 </a:t>
            </a:r>
            <a:r>
              <a:rPr lang="el-GR" sz="2800" dirty="0" smtClean="0"/>
              <a:t>.Γραφικών </a:t>
            </a:r>
            <a:r>
              <a:rPr lang="el-GR" sz="2800" dirty="0"/>
              <a:t>Τεχνών </a:t>
            </a:r>
          </a:p>
          <a:p>
            <a:pPr>
              <a:lnSpc>
                <a:spcPct val="150000"/>
              </a:lnSpc>
            </a:pPr>
            <a:r>
              <a:rPr lang="el-GR" sz="2800" dirty="0" smtClean="0"/>
              <a:t>17. </a:t>
            </a:r>
            <a:r>
              <a:rPr lang="el-GR" sz="2800" dirty="0"/>
              <a:t>Συντήρησης Έργων Τέχνης – Αποκατάστασης  </a:t>
            </a:r>
          </a:p>
          <a:p>
            <a:pPr>
              <a:lnSpc>
                <a:spcPct val="150000"/>
              </a:lnSpc>
            </a:pPr>
            <a:r>
              <a:rPr lang="el-GR" sz="2800" dirty="0"/>
              <a:t>18 </a:t>
            </a:r>
            <a:r>
              <a:rPr lang="el-GR" sz="2800" dirty="0" smtClean="0"/>
              <a:t>.Τεχνικός </a:t>
            </a:r>
            <a:r>
              <a:rPr lang="el-GR" sz="2800" dirty="0"/>
              <a:t>Μηχανολογικών Εγκαταστάσεων και Κατασκευών  </a:t>
            </a:r>
          </a:p>
          <a:p>
            <a:pPr>
              <a:lnSpc>
                <a:spcPct val="150000"/>
              </a:lnSpc>
            </a:pPr>
            <a:r>
              <a:rPr lang="el-GR" sz="2800" dirty="0"/>
              <a:t>19 </a:t>
            </a:r>
            <a:r>
              <a:rPr lang="el-GR" sz="2800" dirty="0" smtClean="0"/>
              <a:t>.Τεχνικός </a:t>
            </a:r>
            <a:r>
              <a:rPr lang="el-GR" sz="2800" dirty="0"/>
              <a:t>Η/Υ και Δικτύων Η/Υ  </a:t>
            </a:r>
          </a:p>
          <a:p>
            <a:pPr>
              <a:lnSpc>
                <a:spcPct val="150000"/>
              </a:lnSpc>
            </a:pPr>
            <a:r>
              <a:rPr lang="el-GR" sz="2800" dirty="0"/>
              <a:t>20 </a:t>
            </a:r>
            <a:r>
              <a:rPr lang="el-GR" sz="2800" dirty="0" smtClean="0"/>
              <a:t>.Βοηθός </a:t>
            </a:r>
            <a:r>
              <a:rPr lang="el-GR" sz="2800" dirty="0"/>
              <a:t>Φαρμακείου  </a:t>
            </a:r>
          </a:p>
          <a:p>
            <a:pPr>
              <a:lnSpc>
                <a:spcPct val="150000"/>
              </a:lnSpc>
            </a:pPr>
            <a:r>
              <a:rPr lang="el-GR" sz="2800" dirty="0" smtClean="0"/>
              <a:t>21. </a:t>
            </a:r>
            <a:r>
              <a:rPr lang="el-GR" sz="2800" dirty="0"/>
              <a:t>Κομμωτικής Τέχνης </a:t>
            </a:r>
          </a:p>
        </p:txBody>
      </p:sp>
      <p:sp>
        <p:nvSpPr>
          <p:cNvPr id="3" name="2 - Θέση αριθμού διαφάνειας"/>
          <p:cNvSpPr>
            <a:spLocks noGrp="1"/>
          </p:cNvSpPr>
          <p:nvPr>
            <p:ph type="sldNum" sz="quarter" idx="12"/>
          </p:nvPr>
        </p:nvSpPr>
        <p:spPr/>
        <p:txBody>
          <a:bodyPr/>
          <a:lstStyle/>
          <a:p>
            <a:fld id="{39320E6F-A470-4CC5-93A7-7C605151EE97}" type="slidenum">
              <a:rPr lang="el-GR" smtClean="0"/>
              <a:pPr/>
              <a:t>35</a:t>
            </a:fld>
            <a:endParaRPr lang="el-GR" dirty="0"/>
          </a:p>
        </p:txBody>
      </p:sp>
      <p:sp>
        <p:nvSpPr>
          <p:cNvPr id="4" name="3 - Θέση υποσέλιδου"/>
          <p:cNvSpPr>
            <a:spLocks noGrp="1"/>
          </p:cNvSpPr>
          <p:nvPr>
            <p:ph type="ftr" sz="quarter" idx="11"/>
          </p:nvPr>
        </p:nvSpPr>
        <p:spPr/>
        <p:txBody>
          <a:bodyPr/>
          <a:lstStyle/>
          <a:p>
            <a:r>
              <a:rPr lang="el-GR" smtClean="0"/>
              <a:t>Μπαλτζής Πρόδρομος ΠΕ 83 Ηλεκτρολόγος Δ/ντης 2ου Εργαστηριακού Κέντρου Κοζάνης ( Πτολεμαΐδα )</a:t>
            </a:r>
            <a:endParaRPr lang="el-GR"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ΤΟΜΕΙΣ ΚΑΙ ΕΙΔΙΚΟΤΗΤΕΣ ΣΤΑ ΕΠΑΛ 2020-2021</a:t>
            </a:r>
            <a:endParaRPr lang="el-GR" dirty="0"/>
          </a:p>
        </p:txBody>
      </p:sp>
      <p:sp>
        <p:nvSpPr>
          <p:cNvPr id="3" name="2 - Θέση κειμένου"/>
          <p:cNvSpPr>
            <a:spLocks noGrp="1"/>
          </p:cNvSpPr>
          <p:nvPr>
            <p:ph type="body" idx="1"/>
          </p:nvPr>
        </p:nvSpPr>
        <p:spPr/>
        <p:txBody>
          <a:bodyPr/>
          <a:lstStyle/>
          <a:p>
            <a:pPr algn="ctr"/>
            <a:r>
              <a:rPr lang="el-GR" dirty="0" smtClean="0"/>
              <a:t>ΤΟΜΕΑΣ</a:t>
            </a:r>
            <a:endParaRPr lang="el-GR" dirty="0"/>
          </a:p>
        </p:txBody>
      </p:sp>
      <p:sp>
        <p:nvSpPr>
          <p:cNvPr id="4" name="3 - Θέση περιεχομένου"/>
          <p:cNvSpPr>
            <a:spLocks noGrp="1"/>
          </p:cNvSpPr>
          <p:nvPr>
            <p:ph sz="half" idx="2"/>
          </p:nvPr>
        </p:nvSpPr>
        <p:spPr/>
        <p:txBody>
          <a:bodyPr/>
          <a:lstStyle/>
          <a:p>
            <a:endParaRPr lang="el-GR" b="1" dirty="0" smtClean="0"/>
          </a:p>
          <a:p>
            <a:endParaRPr lang="el-GR" b="1" dirty="0"/>
          </a:p>
          <a:p>
            <a:pPr>
              <a:buNone/>
            </a:pPr>
            <a:endParaRPr lang="el-GR" b="1" dirty="0" smtClean="0"/>
          </a:p>
          <a:p>
            <a:endParaRPr lang="el-GR" b="1" dirty="0"/>
          </a:p>
          <a:p>
            <a:pPr algn="ctr"/>
            <a:r>
              <a:rPr lang="el-GR" b="1" dirty="0" smtClean="0"/>
              <a:t>ΜΗΧΑΝΟΛΟΓΙΑΣ</a:t>
            </a:r>
            <a:endParaRPr lang="el-GR" dirty="0"/>
          </a:p>
        </p:txBody>
      </p:sp>
      <p:sp>
        <p:nvSpPr>
          <p:cNvPr id="5" name="4 - Θέση κειμένου"/>
          <p:cNvSpPr>
            <a:spLocks noGrp="1"/>
          </p:cNvSpPr>
          <p:nvPr>
            <p:ph type="body" sz="quarter" idx="3"/>
          </p:nvPr>
        </p:nvSpPr>
        <p:spPr/>
        <p:txBody>
          <a:bodyPr/>
          <a:lstStyle/>
          <a:p>
            <a:pPr algn="ctr"/>
            <a:r>
              <a:rPr lang="el-GR" dirty="0"/>
              <a:t>ΕΙΔΙΚΟΤΗΤΕΣ</a:t>
            </a:r>
          </a:p>
        </p:txBody>
      </p:sp>
      <p:sp>
        <p:nvSpPr>
          <p:cNvPr id="6" name="5 - Θέση περιεχομένου"/>
          <p:cNvSpPr>
            <a:spLocks noGrp="1"/>
          </p:cNvSpPr>
          <p:nvPr>
            <p:ph sz="quarter" idx="4"/>
          </p:nvPr>
        </p:nvSpPr>
        <p:spPr>
          <a:xfrm>
            <a:off x="4645025" y="2174875"/>
            <a:ext cx="4284693" cy="3951288"/>
          </a:xfrm>
        </p:spPr>
        <p:txBody>
          <a:bodyPr>
            <a:normAutofit/>
          </a:bodyPr>
          <a:lstStyle/>
          <a:p>
            <a:r>
              <a:rPr lang="el-GR" sz="1800" b="1" dirty="0" smtClean="0"/>
              <a:t>Τεχνικός Μηχανολογικών Εγκαταστάσεων &amp; Κατασκευών </a:t>
            </a:r>
          </a:p>
          <a:p>
            <a:r>
              <a:rPr lang="el-GR" sz="1800" b="1" dirty="0" smtClean="0"/>
              <a:t>Τεχνικός Θερμικών και Υδραυλικών  Εγκαταστάσεων και Τεχνολογίας Πετρελαίου και Φυσικού Αερίου Τεχνικός</a:t>
            </a:r>
          </a:p>
          <a:p>
            <a:r>
              <a:rPr lang="el-GR" sz="1800" b="1" dirty="0" smtClean="0"/>
              <a:t> Εγκαταστάσεων Ψύξης Αερισμού και Κλιματισμού</a:t>
            </a:r>
          </a:p>
          <a:p>
            <a:r>
              <a:rPr lang="el-GR" sz="1800" b="1" dirty="0" smtClean="0"/>
              <a:t>Τεχνικός Οχημάτων</a:t>
            </a:r>
          </a:p>
          <a:p>
            <a:r>
              <a:rPr lang="el-GR" sz="1800" b="1" dirty="0" smtClean="0"/>
              <a:t>Τεχνικός  Μηχανοσυνθέτης Αεροσκαφών</a:t>
            </a:r>
            <a:endParaRPr lang="el-GR" sz="1800" dirty="0"/>
          </a:p>
        </p:txBody>
      </p:sp>
      <p:pic>
        <p:nvPicPr>
          <p:cNvPr id="15362" name="Picture 2" descr="5 αρχαιοελληνικά σύμβολα που με γοητεύουν - Όμορφη Ζωή">
            <a:hlinkClick r:id="rId2"/>
          </p:cNvPr>
          <p:cNvPicPr>
            <a:picLocks noChangeAspect="1" noChangeArrowheads="1"/>
          </p:cNvPicPr>
          <p:nvPr/>
        </p:nvPicPr>
        <p:blipFill>
          <a:blip r:embed="rId3" cstate="print"/>
          <a:srcRect/>
          <a:stretch>
            <a:fillRect/>
          </a:stretch>
        </p:blipFill>
        <p:spPr bwMode="auto">
          <a:xfrm>
            <a:off x="2214546" y="4572008"/>
            <a:ext cx="887968" cy="500066"/>
          </a:xfrm>
          <a:prstGeom prst="rect">
            <a:avLst/>
          </a:prstGeom>
          <a:noFill/>
        </p:spPr>
      </p:pic>
      <p:sp>
        <p:nvSpPr>
          <p:cNvPr id="8" name="7 - Θέση αριθμού διαφάνειας"/>
          <p:cNvSpPr>
            <a:spLocks noGrp="1"/>
          </p:cNvSpPr>
          <p:nvPr>
            <p:ph type="sldNum" sz="quarter" idx="12"/>
          </p:nvPr>
        </p:nvSpPr>
        <p:spPr/>
        <p:txBody>
          <a:bodyPr/>
          <a:lstStyle/>
          <a:p>
            <a:fld id="{39320E6F-A470-4CC5-93A7-7C605151EE97}" type="slidenum">
              <a:rPr lang="el-GR" smtClean="0"/>
              <a:pPr/>
              <a:t>36</a:t>
            </a:fld>
            <a:endParaRPr lang="el-GR" dirty="0"/>
          </a:p>
        </p:txBody>
      </p:sp>
      <p:sp>
        <p:nvSpPr>
          <p:cNvPr id="9" name="8 - Θέση υποσέλιδου"/>
          <p:cNvSpPr>
            <a:spLocks noGrp="1"/>
          </p:cNvSpPr>
          <p:nvPr>
            <p:ph type="ftr" sz="quarter" idx="11"/>
          </p:nvPr>
        </p:nvSpPr>
        <p:spPr/>
        <p:txBody>
          <a:bodyPr/>
          <a:lstStyle/>
          <a:p>
            <a:r>
              <a:rPr lang="el-GR" smtClean="0"/>
              <a:t>Μπαλτζής Πρόδρομος ΠΕ 83 Ηλεκτρολόγος Δ/ντης 2ου Εργαστηριακού Κέντρου Κοζάνης ( Πτολεμαΐδα )</a:t>
            </a:r>
            <a:endParaRPr lang="el-G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ΤΟΜΕΙΣ ΚΑΙ ΕΙΔΙΚΟΤΗΤΕΣ ΣΤΑ ΕΠΑΛ 2020-2021</a:t>
            </a:r>
            <a:endParaRPr lang="el-GR" dirty="0"/>
          </a:p>
        </p:txBody>
      </p:sp>
      <p:sp>
        <p:nvSpPr>
          <p:cNvPr id="3" name="2 - Θέση κειμένου"/>
          <p:cNvSpPr>
            <a:spLocks noGrp="1"/>
          </p:cNvSpPr>
          <p:nvPr>
            <p:ph type="body" idx="1"/>
          </p:nvPr>
        </p:nvSpPr>
        <p:spPr/>
        <p:txBody>
          <a:bodyPr/>
          <a:lstStyle/>
          <a:p>
            <a:pPr algn="ctr"/>
            <a:r>
              <a:rPr lang="el-GR" dirty="0" smtClean="0"/>
              <a:t>ΤΟΜΕΑΣ</a:t>
            </a:r>
            <a:endParaRPr lang="el-GR" dirty="0"/>
          </a:p>
        </p:txBody>
      </p:sp>
      <p:sp>
        <p:nvSpPr>
          <p:cNvPr id="4" name="3 - Θέση περιεχομένου"/>
          <p:cNvSpPr>
            <a:spLocks noGrp="1"/>
          </p:cNvSpPr>
          <p:nvPr>
            <p:ph sz="half" idx="2"/>
          </p:nvPr>
        </p:nvSpPr>
        <p:spPr>
          <a:xfrm>
            <a:off x="285720" y="2174875"/>
            <a:ext cx="4429156" cy="3951288"/>
          </a:xfrm>
        </p:spPr>
        <p:txBody>
          <a:bodyPr/>
          <a:lstStyle/>
          <a:p>
            <a:endParaRPr lang="el-GR" b="1" dirty="0" smtClean="0"/>
          </a:p>
          <a:p>
            <a:pPr>
              <a:buNone/>
            </a:pPr>
            <a:endParaRPr lang="el-GR" b="1" dirty="0" smtClean="0"/>
          </a:p>
          <a:p>
            <a:r>
              <a:rPr lang="el-GR" b="1" dirty="0"/>
              <a:t>ΗΛΕΚΤΡΟΛΟΓΙΑΣ, ΗΛΕΚΤΡΟΝΙΚΗΣ ΚΑΙ ΑΥΤΟΜΑΤΙΣΜΟΥ</a:t>
            </a:r>
          </a:p>
        </p:txBody>
      </p:sp>
      <p:sp>
        <p:nvSpPr>
          <p:cNvPr id="5" name="4 - Θέση κειμένου"/>
          <p:cNvSpPr>
            <a:spLocks noGrp="1"/>
          </p:cNvSpPr>
          <p:nvPr>
            <p:ph type="body" sz="quarter" idx="3"/>
          </p:nvPr>
        </p:nvSpPr>
        <p:spPr/>
        <p:txBody>
          <a:bodyPr/>
          <a:lstStyle/>
          <a:p>
            <a:pPr algn="ctr"/>
            <a:r>
              <a:rPr lang="el-GR" dirty="0"/>
              <a:t>ΕΙΔΙΚΟΤΗΤΕΣ</a:t>
            </a:r>
          </a:p>
        </p:txBody>
      </p:sp>
      <p:sp>
        <p:nvSpPr>
          <p:cNvPr id="6" name="5 - Θέση περιεχομένου"/>
          <p:cNvSpPr>
            <a:spLocks noGrp="1"/>
          </p:cNvSpPr>
          <p:nvPr>
            <p:ph sz="quarter" idx="4"/>
          </p:nvPr>
        </p:nvSpPr>
        <p:spPr/>
        <p:txBody>
          <a:bodyPr>
            <a:normAutofit/>
          </a:bodyPr>
          <a:lstStyle/>
          <a:p>
            <a:r>
              <a:rPr lang="el-GR" sz="1800" b="1" dirty="0" smtClean="0"/>
              <a:t>Τεχνικός Ηλεκτρονικών &amp; Υπολογιστικών Συστημάτων, Εγκαταστάσεων, Δικτύων &amp; Τηλεπικοινωνιών</a:t>
            </a:r>
          </a:p>
          <a:p>
            <a:r>
              <a:rPr lang="el-GR" sz="1800" b="1" dirty="0" smtClean="0"/>
              <a:t>Τεχνικός Ηλεκτρολογικών Συστημάτων, Εγκαταστάσεων και Δικτύων</a:t>
            </a:r>
            <a:endParaRPr lang="el-GR" sz="1800" dirty="0"/>
          </a:p>
        </p:txBody>
      </p:sp>
      <p:pic>
        <p:nvPicPr>
          <p:cNvPr id="7" name="Picture 2" descr="5 αρχαιοελληνικά σύμβολα που με γοητεύουν - Όμορφη Ζωή">
            <a:hlinkClick r:id="rId2"/>
          </p:cNvPr>
          <p:cNvPicPr>
            <a:picLocks noChangeAspect="1" noChangeArrowheads="1"/>
          </p:cNvPicPr>
          <p:nvPr/>
        </p:nvPicPr>
        <p:blipFill>
          <a:blip r:embed="rId3" cstate="print"/>
          <a:srcRect/>
          <a:stretch>
            <a:fillRect/>
          </a:stretch>
        </p:blipFill>
        <p:spPr bwMode="auto">
          <a:xfrm>
            <a:off x="2214546" y="4572008"/>
            <a:ext cx="887968" cy="500066"/>
          </a:xfrm>
          <a:prstGeom prst="rect">
            <a:avLst/>
          </a:prstGeom>
          <a:noFill/>
        </p:spPr>
      </p:pic>
      <p:sp>
        <p:nvSpPr>
          <p:cNvPr id="8" name="7 - Θέση αριθμού διαφάνειας"/>
          <p:cNvSpPr>
            <a:spLocks noGrp="1"/>
          </p:cNvSpPr>
          <p:nvPr>
            <p:ph type="sldNum" sz="quarter" idx="12"/>
          </p:nvPr>
        </p:nvSpPr>
        <p:spPr/>
        <p:txBody>
          <a:bodyPr/>
          <a:lstStyle/>
          <a:p>
            <a:fld id="{39320E6F-A470-4CC5-93A7-7C605151EE97}" type="slidenum">
              <a:rPr lang="el-GR" smtClean="0"/>
              <a:pPr/>
              <a:t>37</a:t>
            </a:fld>
            <a:endParaRPr lang="el-GR" dirty="0"/>
          </a:p>
        </p:txBody>
      </p:sp>
      <p:sp>
        <p:nvSpPr>
          <p:cNvPr id="9" name="8 - Θέση υποσέλιδου"/>
          <p:cNvSpPr>
            <a:spLocks noGrp="1"/>
          </p:cNvSpPr>
          <p:nvPr>
            <p:ph type="ftr" sz="quarter" idx="11"/>
          </p:nvPr>
        </p:nvSpPr>
        <p:spPr/>
        <p:txBody>
          <a:bodyPr/>
          <a:lstStyle/>
          <a:p>
            <a:r>
              <a:rPr lang="el-GR" smtClean="0"/>
              <a:t>Μπαλτζής Πρόδρομος ΠΕ 83 Ηλεκτρολόγος Δ/ντης 2ου Εργαστηριακού Κέντρου Κοζάνης ( Πτολεμαΐδα )</a:t>
            </a:r>
            <a:endParaRPr lang="el-G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ΤΟΜΕΙΣ ΚΑΙ ΕΙΔΙΚΟΤΗΤΕΣ ΣΤΑ ΕΠΑΛ 2020-2021</a:t>
            </a:r>
            <a:endParaRPr lang="el-GR" dirty="0"/>
          </a:p>
        </p:txBody>
      </p:sp>
      <p:sp>
        <p:nvSpPr>
          <p:cNvPr id="3" name="2 - Θέση κειμένου"/>
          <p:cNvSpPr>
            <a:spLocks noGrp="1"/>
          </p:cNvSpPr>
          <p:nvPr>
            <p:ph type="body" idx="1"/>
          </p:nvPr>
        </p:nvSpPr>
        <p:spPr/>
        <p:txBody>
          <a:bodyPr/>
          <a:lstStyle/>
          <a:p>
            <a:pPr algn="ctr"/>
            <a:r>
              <a:rPr lang="el-GR" dirty="0" smtClean="0"/>
              <a:t>ΤΟΜΕΑΣ</a:t>
            </a:r>
            <a:endParaRPr lang="el-GR" dirty="0"/>
          </a:p>
        </p:txBody>
      </p:sp>
      <p:sp>
        <p:nvSpPr>
          <p:cNvPr id="4" name="3 - Θέση περιεχομένου"/>
          <p:cNvSpPr>
            <a:spLocks noGrp="1"/>
          </p:cNvSpPr>
          <p:nvPr>
            <p:ph sz="half" idx="2"/>
          </p:nvPr>
        </p:nvSpPr>
        <p:spPr/>
        <p:txBody>
          <a:bodyPr/>
          <a:lstStyle/>
          <a:p>
            <a:endParaRPr lang="el-GR" b="1" dirty="0" smtClean="0"/>
          </a:p>
          <a:p>
            <a:endParaRPr lang="el-GR" b="1" dirty="0"/>
          </a:p>
          <a:p>
            <a:r>
              <a:rPr lang="el-GR" b="1" dirty="0"/>
              <a:t>ΔΟΜΙΚΩΝ </a:t>
            </a:r>
            <a:r>
              <a:rPr lang="el-GR" b="1" dirty="0" smtClean="0"/>
              <a:t>ΕΡΓΩΝ ΔΟΜΗΜΕΝΟΥ ΠΕΡΙΒΑΛΛΟΝΤΟΣ ΚΑΙ ΑΡΧΙΤΕΚΤΟΝΙΚΟΥ ΣΧΕΔΙΑΣΜΟΥ</a:t>
            </a:r>
          </a:p>
        </p:txBody>
      </p:sp>
      <p:sp>
        <p:nvSpPr>
          <p:cNvPr id="5" name="4 - Θέση κειμένου"/>
          <p:cNvSpPr>
            <a:spLocks noGrp="1"/>
          </p:cNvSpPr>
          <p:nvPr>
            <p:ph type="body" sz="quarter" idx="3"/>
          </p:nvPr>
        </p:nvSpPr>
        <p:spPr/>
        <p:txBody>
          <a:bodyPr/>
          <a:lstStyle/>
          <a:p>
            <a:pPr algn="ctr"/>
            <a:r>
              <a:rPr lang="el-GR" dirty="0"/>
              <a:t>ΕΙΔΙΚΟΤΗΤΕΣ</a:t>
            </a:r>
          </a:p>
        </p:txBody>
      </p:sp>
      <p:sp>
        <p:nvSpPr>
          <p:cNvPr id="6" name="5 - Θέση περιεχομένου"/>
          <p:cNvSpPr>
            <a:spLocks noGrp="1"/>
          </p:cNvSpPr>
          <p:nvPr>
            <p:ph sz="quarter" idx="4"/>
          </p:nvPr>
        </p:nvSpPr>
        <p:spPr/>
        <p:txBody>
          <a:bodyPr>
            <a:normAutofit/>
          </a:bodyPr>
          <a:lstStyle/>
          <a:p>
            <a:pPr algn="just"/>
            <a:endParaRPr lang="el-GR" sz="1800" b="1" dirty="0" smtClean="0"/>
          </a:p>
          <a:p>
            <a:pPr algn="just"/>
            <a:endParaRPr lang="el-GR" sz="1800" b="1" dirty="0"/>
          </a:p>
          <a:p>
            <a:pPr algn="just"/>
            <a:endParaRPr lang="el-GR" sz="1800" b="1" dirty="0" smtClean="0"/>
          </a:p>
          <a:p>
            <a:pPr algn="just"/>
            <a:r>
              <a:rPr lang="el-GR" sz="1800" b="1" dirty="0" smtClean="0"/>
              <a:t>Τεχνικός </a:t>
            </a:r>
            <a:r>
              <a:rPr lang="el-GR" sz="1800" b="1" dirty="0"/>
              <a:t>Δομικών Έργων και Γεωπληροφορικής</a:t>
            </a:r>
            <a:endParaRPr lang="el-GR" sz="1800" dirty="0"/>
          </a:p>
        </p:txBody>
      </p:sp>
      <p:pic>
        <p:nvPicPr>
          <p:cNvPr id="7" name="Picture 2" descr="5 αρχαιοελληνικά σύμβολα που με γοητεύουν - Όμορφη Ζωή">
            <a:hlinkClick r:id="rId2"/>
          </p:cNvPr>
          <p:cNvPicPr>
            <a:picLocks noChangeAspect="1" noChangeArrowheads="1"/>
          </p:cNvPicPr>
          <p:nvPr/>
        </p:nvPicPr>
        <p:blipFill>
          <a:blip r:embed="rId3" cstate="print"/>
          <a:srcRect/>
          <a:stretch>
            <a:fillRect/>
          </a:stretch>
        </p:blipFill>
        <p:spPr bwMode="auto">
          <a:xfrm>
            <a:off x="1571604" y="5072074"/>
            <a:ext cx="887968" cy="500066"/>
          </a:xfrm>
          <a:prstGeom prst="rect">
            <a:avLst/>
          </a:prstGeom>
          <a:noFill/>
        </p:spPr>
      </p:pic>
      <p:sp>
        <p:nvSpPr>
          <p:cNvPr id="8" name="7 - Θέση αριθμού διαφάνειας"/>
          <p:cNvSpPr>
            <a:spLocks noGrp="1"/>
          </p:cNvSpPr>
          <p:nvPr>
            <p:ph type="sldNum" sz="quarter" idx="12"/>
          </p:nvPr>
        </p:nvSpPr>
        <p:spPr/>
        <p:txBody>
          <a:bodyPr/>
          <a:lstStyle/>
          <a:p>
            <a:fld id="{39320E6F-A470-4CC5-93A7-7C605151EE97}" type="slidenum">
              <a:rPr lang="el-GR" smtClean="0"/>
              <a:pPr/>
              <a:t>38</a:t>
            </a:fld>
            <a:endParaRPr lang="el-GR" dirty="0"/>
          </a:p>
        </p:txBody>
      </p:sp>
      <p:sp>
        <p:nvSpPr>
          <p:cNvPr id="9" name="8 - Θέση υποσέλιδου"/>
          <p:cNvSpPr>
            <a:spLocks noGrp="1"/>
          </p:cNvSpPr>
          <p:nvPr>
            <p:ph type="ftr" sz="quarter" idx="11"/>
          </p:nvPr>
        </p:nvSpPr>
        <p:spPr/>
        <p:txBody>
          <a:bodyPr/>
          <a:lstStyle/>
          <a:p>
            <a:r>
              <a:rPr lang="el-GR" smtClean="0"/>
              <a:t>Μπαλτζής Πρόδρομος ΠΕ 83 Ηλεκτρολόγος Δ/ντης 2ου Εργαστηριακού Κέντρου Κοζάνης ( Πτολεμαΐδα )</a:t>
            </a:r>
            <a:endParaRPr lang="el-G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ΤΟΜΕΙΣ ΚΑΙ ΕΙΔΙΚΟΤΗΤΕΣ ΣΤΑ ΕΠΑΛ 2020-2021</a:t>
            </a:r>
            <a:endParaRPr lang="el-GR" dirty="0"/>
          </a:p>
        </p:txBody>
      </p:sp>
      <p:sp>
        <p:nvSpPr>
          <p:cNvPr id="3" name="2 - Θέση κειμένου"/>
          <p:cNvSpPr>
            <a:spLocks noGrp="1"/>
          </p:cNvSpPr>
          <p:nvPr>
            <p:ph type="body" idx="1"/>
          </p:nvPr>
        </p:nvSpPr>
        <p:spPr/>
        <p:txBody>
          <a:bodyPr/>
          <a:lstStyle/>
          <a:p>
            <a:pPr algn="ctr"/>
            <a:r>
              <a:rPr lang="el-GR" dirty="0" smtClean="0"/>
              <a:t>ΤΟΜΕΑΣ</a:t>
            </a:r>
            <a:endParaRPr lang="el-GR" dirty="0"/>
          </a:p>
        </p:txBody>
      </p:sp>
      <p:sp>
        <p:nvSpPr>
          <p:cNvPr id="4" name="3 - Θέση περιεχομένου"/>
          <p:cNvSpPr>
            <a:spLocks noGrp="1"/>
          </p:cNvSpPr>
          <p:nvPr>
            <p:ph sz="half" idx="2"/>
          </p:nvPr>
        </p:nvSpPr>
        <p:spPr/>
        <p:txBody>
          <a:bodyPr/>
          <a:lstStyle/>
          <a:p>
            <a:endParaRPr lang="el-GR" b="1" dirty="0" smtClean="0"/>
          </a:p>
          <a:p>
            <a:endParaRPr lang="el-GR" b="1" dirty="0" smtClean="0"/>
          </a:p>
          <a:p>
            <a:endParaRPr lang="el-GR" b="1" dirty="0"/>
          </a:p>
          <a:p>
            <a:r>
              <a:rPr lang="el-GR" b="1" dirty="0" smtClean="0"/>
              <a:t>ΕΦΑΡΜΟΣΜΕΝΩΝ </a:t>
            </a:r>
            <a:r>
              <a:rPr lang="el-GR" b="1" dirty="0"/>
              <a:t>ΤΕΧΝΩΝ</a:t>
            </a:r>
          </a:p>
        </p:txBody>
      </p:sp>
      <p:sp>
        <p:nvSpPr>
          <p:cNvPr id="5" name="4 - Θέση κειμένου"/>
          <p:cNvSpPr>
            <a:spLocks noGrp="1"/>
          </p:cNvSpPr>
          <p:nvPr>
            <p:ph type="body" sz="quarter" idx="3"/>
          </p:nvPr>
        </p:nvSpPr>
        <p:spPr/>
        <p:txBody>
          <a:bodyPr/>
          <a:lstStyle/>
          <a:p>
            <a:pPr algn="ctr"/>
            <a:r>
              <a:rPr lang="el-GR" dirty="0"/>
              <a:t>ΕΙΔΙΚΟΤΗΤΕΣ</a:t>
            </a:r>
          </a:p>
        </p:txBody>
      </p:sp>
      <p:sp>
        <p:nvSpPr>
          <p:cNvPr id="6" name="5 - Θέση περιεχομένου"/>
          <p:cNvSpPr>
            <a:spLocks noGrp="1"/>
          </p:cNvSpPr>
          <p:nvPr>
            <p:ph sz="quarter" idx="4"/>
          </p:nvPr>
        </p:nvSpPr>
        <p:spPr>
          <a:xfrm>
            <a:off x="4643438" y="2214554"/>
            <a:ext cx="4041775" cy="3951288"/>
          </a:xfrm>
        </p:spPr>
        <p:txBody>
          <a:bodyPr>
            <a:normAutofit/>
          </a:bodyPr>
          <a:lstStyle/>
          <a:p>
            <a:pPr algn="just"/>
            <a:endParaRPr lang="el-GR" sz="1800" b="1" dirty="0" smtClean="0"/>
          </a:p>
          <a:p>
            <a:pPr algn="just"/>
            <a:endParaRPr lang="el-GR" sz="1800" b="1" dirty="0"/>
          </a:p>
          <a:p>
            <a:pPr algn="just"/>
            <a:r>
              <a:rPr lang="el-GR" sz="1800" b="1" dirty="0" smtClean="0"/>
              <a:t>Σχεδιασμού – Διακόσμησης Εσωτερικών Χώρων</a:t>
            </a:r>
          </a:p>
          <a:p>
            <a:pPr algn="just"/>
            <a:r>
              <a:rPr lang="el-GR" sz="1800" b="1" dirty="0" smtClean="0"/>
              <a:t> Αργυροχρυσοχοΐα </a:t>
            </a:r>
          </a:p>
          <a:p>
            <a:pPr algn="just"/>
            <a:r>
              <a:rPr lang="el-GR" sz="1800" b="1" dirty="0" smtClean="0"/>
              <a:t>Γραφικών Τεχνών</a:t>
            </a:r>
          </a:p>
          <a:p>
            <a:pPr algn="just"/>
            <a:r>
              <a:rPr lang="el-GR" sz="1800" b="1" dirty="0" smtClean="0"/>
              <a:t>Συντήρηση Έργων Τέχνης </a:t>
            </a:r>
          </a:p>
          <a:p>
            <a:pPr algn="just"/>
            <a:r>
              <a:rPr lang="el-GR" sz="1800" b="1" dirty="0" smtClean="0"/>
              <a:t>Αποκατάσταση Σχεδίασης και Παραγωγής Ενδύματος</a:t>
            </a:r>
          </a:p>
          <a:p>
            <a:pPr algn="just"/>
            <a:r>
              <a:rPr lang="el-GR" sz="1800" b="1" dirty="0" smtClean="0"/>
              <a:t>Επιπλοποιία – Ξυλογλυπτική</a:t>
            </a:r>
            <a:endParaRPr lang="el-GR" sz="1800" dirty="0"/>
          </a:p>
        </p:txBody>
      </p:sp>
      <p:pic>
        <p:nvPicPr>
          <p:cNvPr id="7" name="Picture 2" descr="5 αρχαιοελληνικά σύμβολα που με γοητεύουν - Όμορφη Ζωή">
            <a:hlinkClick r:id="rId2"/>
          </p:cNvPr>
          <p:cNvPicPr>
            <a:picLocks noChangeAspect="1" noChangeArrowheads="1"/>
          </p:cNvPicPr>
          <p:nvPr/>
        </p:nvPicPr>
        <p:blipFill>
          <a:blip r:embed="rId3" cstate="print"/>
          <a:srcRect/>
          <a:stretch>
            <a:fillRect/>
          </a:stretch>
        </p:blipFill>
        <p:spPr bwMode="auto">
          <a:xfrm>
            <a:off x="1714480" y="4429132"/>
            <a:ext cx="887968" cy="500066"/>
          </a:xfrm>
          <a:prstGeom prst="rect">
            <a:avLst/>
          </a:prstGeom>
          <a:noFill/>
        </p:spPr>
      </p:pic>
      <p:sp>
        <p:nvSpPr>
          <p:cNvPr id="8" name="7 - Θέση αριθμού διαφάνειας"/>
          <p:cNvSpPr>
            <a:spLocks noGrp="1"/>
          </p:cNvSpPr>
          <p:nvPr>
            <p:ph type="sldNum" sz="quarter" idx="12"/>
          </p:nvPr>
        </p:nvSpPr>
        <p:spPr/>
        <p:txBody>
          <a:bodyPr/>
          <a:lstStyle/>
          <a:p>
            <a:fld id="{39320E6F-A470-4CC5-93A7-7C605151EE97}" type="slidenum">
              <a:rPr lang="el-GR" smtClean="0"/>
              <a:pPr/>
              <a:t>39</a:t>
            </a:fld>
            <a:endParaRPr lang="el-GR" dirty="0"/>
          </a:p>
        </p:txBody>
      </p:sp>
      <p:sp>
        <p:nvSpPr>
          <p:cNvPr id="9" name="8 - Θέση υποσέλιδου"/>
          <p:cNvSpPr>
            <a:spLocks noGrp="1"/>
          </p:cNvSpPr>
          <p:nvPr>
            <p:ph type="ftr" sz="quarter" idx="11"/>
          </p:nvPr>
        </p:nvSpPr>
        <p:spPr/>
        <p:txBody>
          <a:bodyPr/>
          <a:lstStyle/>
          <a:p>
            <a:r>
              <a:rPr lang="el-GR" smtClean="0"/>
              <a:t>Μπαλτζής Πρόδρομος ΠΕ 83 Ηλεκτρολόγος Δ/ντης 2ου Εργαστηριακού Κέντρου Κοζάνης ( Πτολεμαΐδα )</a:t>
            </a:r>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42844" y="142852"/>
            <a:ext cx="8858312" cy="7663636"/>
          </a:xfrm>
          <a:prstGeom prst="rect">
            <a:avLst/>
          </a:prstGeom>
        </p:spPr>
        <p:txBody>
          <a:bodyPr wrap="square">
            <a:spAutoFit/>
          </a:bodyPr>
          <a:lstStyle/>
          <a:p>
            <a:r>
              <a:rPr lang="el-GR" sz="2400" b="1" dirty="0"/>
              <a:t>Τι είναι τα ΕΠΑ.Λ</a:t>
            </a:r>
            <a:r>
              <a:rPr lang="el-GR" sz="2400" b="1" dirty="0" smtClean="0"/>
              <a:t>.;</a:t>
            </a:r>
          </a:p>
          <a:p>
            <a:endParaRPr lang="el-GR" sz="2400" dirty="0"/>
          </a:p>
          <a:p>
            <a:pPr algn="just"/>
            <a:r>
              <a:rPr lang="en-US" sz="2400" dirty="0" smtClean="0"/>
              <a:t>	</a:t>
            </a:r>
            <a:r>
              <a:rPr lang="el-GR" sz="2400" dirty="0" smtClean="0"/>
              <a:t>Το </a:t>
            </a:r>
            <a:r>
              <a:rPr lang="el-GR" sz="2400" dirty="0"/>
              <a:t>ΕΠΑ.Λ. (Επαγγελματικό Λύκειο) είναι σχολείο της Δευτεροβάθμιας Εκπαίδευσης για αποφοίτους Γυμνασίων και Α΄ τάξης Λυκείου. Η διάρκεια σπουδών είναι 3 χρόνια για αποφοίτους γυμνασίων και 2 χρόνια γι’ αυτούς που έχουν τελειώσει την Α΄ </a:t>
            </a:r>
            <a:r>
              <a:rPr lang="el-GR" sz="2400" dirty="0" smtClean="0"/>
              <a:t>Γενικού Λυκείου </a:t>
            </a:r>
            <a:r>
              <a:rPr lang="el-GR" sz="2400" dirty="0"/>
              <a:t>ή έχουν απολυτήριο </a:t>
            </a:r>
            <a:r>
              <a:rPr lang="el-GR" sz="2400" dirty="0" smtClean="0"/>
              <a:t> Γενικού Λυκείου</a:t>
            </a:r>
            <a:r>
              <a:rPr lang="el-GR" sz="2400" dirty="0"/>
              <a:t>. </a:t>
            </a:r>
            <a:endParaRPr lang="el-GR" sz="2400" dirty="0" smtClean="0"/>
          </a:p>
          <a:p>
            <a:pPr algn="just"/>
            <a:r>
              <a:rPr lang="en-US" sz="2400" dirty="0" smtClean="0"/>
              <a:t>	</a:t>
            </a:r>
            <a:r>
              <a:rPr lang="el-GR" sz="2400" dirty="0" smtClean="0"/>
              <a:t>Στο </a:t>
            </a:r>
            <a:r>
              <a:rPr lang="el-GR" sz="2400" dirty="0"/>
              <a:t>τέλος των σπουδών τους οι μαθητές παίρνουν απολυτήριο και πτυχίο με το οποίο μπορούν να ασκήσουν το επάγγελμα που σπούδασαν. </a:t>
            </a:r>
            <a:endParaRPr lang="el-GR" sz="2400" dirty="0" smtClean="0"/>
          </a:p>
          <a:p>
            <a:pPr algn="just"/>
            <a:r>
              <a:rPr lang="en-US" sz="2400" dirty="0" smtClean="0"/>
              <a:t>	</a:t>
            </a:r>
            <a:r>
              <a:rPr lang="el-GR" sz="2400" dirty="0" smtClean="0"/>
              <a:t>Το </a:t>
            </a:r>
            <a:r>
              <a:rPr lang="el-GR" sz="2400" dirty="0"/>
              <a:t>απολυτήριο </a:t>
            </a:r>
            <a:r>
              <a:rPr lang="el-GR" sz="2400" dirty="0" smtClean="0"/>
              <a:t>Γενικού Λυκείου </a:t>
            </a:r>
            <a:r>
              <a:rPr lang="el-GR" sz="2400" dirty="0"/>
              <a:t>μπορεί να είναι απαραίτητο πλέον για οτιδήποτε κι αν θελήσει κάποιος να κάνει στην ζωή του αλλά και το πτυχίο των ΕΠΑΛ </a:t>
            </a:r>
            <a:r>
              <a:rPr lang="el-GR" sz="2400" dirty="0" smtClean="0"/>
              <a:t>ανοίγει επαγγελματικές διεξόδους.</a:t>
            </a:r>
          </a:p>
          <a:p>
            <a:pPr algn="just"/>
            <a:endParaRPr lang="el-GR" dirty="0"/>
          </a:p>
          <a:p>
            <a:endParaRPr lang="el-GR" dirty="0"/>
          </a:p>
          <a:p>
            <a:endParaRPr lang="el-GR" dirty="0" smtClean="0"/>
          </a:p>
          <a:p>
            <a:endParaRPr lang="el-GR" dirty="0"/>
          </a:p>
          <a:p>
            <a:endParaRPr lang="el-GR" dirty="0" smtClean="0"/>
          </a:p>
          <a:p>
            <a:endParaRPr lang="el-GR" dirty="0"/>
          </a:p>
          <a:p>
            <a:endParaRPr lang="el-GR" dirty="0" smtClean="0"/>
          </a:p>
          <a:p>
            <a:endParaRPr lang="el-GR" dirty="0"/>
          </a:p>
          <a:p>
            <a:endParaRPr lang="el-GR" dirty="0" smtClean="0"/>
          </a:p>
          <a:p>
            <a:endParaRPr lang="el-GR" dirty="0"/>
          </a:p>
        </p:txBody>
      </p:sp>
      <p:sp>
        <p:nvSpPr>
          <p:cNvPr id="3" name="2 - Θέση αριθμού διαφάνειας"/>
          <p:cNvSpPr>
            <a:spLocks noGrp="1"/>
          </p:cNvSpPr>
          <p:nvPr>
            <p:ph type="sldNum" sz="quarter" idx="12"/>
          </p:nvPr>
        </p:nvSpPr>
        <p:spPr/>
        <p:txBody>
          <a:bodyPr/>
          <a:lstStyle/>
          <a:p>
            <a:fld id="{39320E6F-A470-4CC5-93A7-7C605151EE97}" type="slidenum">
              <a:rPr lang="el-GR" smtClean="0"/>
              <a:pPr/>
              <a:t>4</a:t>
            </a:fld>
            <a:endParaRPr lang="el-GR" dirty="0"/>
          </a:p>
        </p:txBody>
      </p:sp>
      <p:sp>
        <p:nvSpPr>
          <p:cNvPr id="4" name="3 - Θέση υποσέλιδου"/>
          <p:cNvSpPr>
            <a:spLocks noGrp="1"/>
          </p:cNvSpPr>
          <p:nvPr>
            <p:ph type="ftr" sz="quarter" idx="11"/>
          </p:nvPr>
        </p:nvSpPr>
        <p:spPr/>
        <p:txBody>
          <a:bodyPr/>
          <a:lstStyle/>
          <a:p>
            <a:r>
              <a:rPr lang="el-GR" smtClean="0"/>
              <a:t>Μπαλτζής Πρόδρομος ΠΕ 83 Ηλεκτρολόγος Δ/ντης 2ου Εργαστηριακού Κέντρου Κοζάνης ( Πτολεμαΐδα )</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additive="base">
                                        <p:cTn id="1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ΤΟΜΕΙΣ ΚΑΙ ΕΙΔΙΚΟΤΗΤΕΣ ΣΤΑ ΕΠΑΛ 2020-2021</a:t>
            </a:r>
            <a:endParaRPr lang="el-GR" dirty="0"/>
          </a:p>
        </p:txBody>
      </p:sp>
      <p:sp>
        <p:nvSpPr>
          <p:cNvPr id="3" name="2 - Θέση κειμένου"/>
          <p:cNvSpPr>
            <a:spLocks noGrp="1"/>
          </p:cNvSpPr>
          <p:nvPr>
            <p:ph type="body" idx="1"/>
          </p:nvPr>
        </p:nvSpPr>
        <p:spPr/>
        <p:txBody>
          <a:bodyPr/>
          <a:lstStyle/>
          <a:p>
            <a:pPr algn="ctr"/>
            <a:r>
              <a:rPr lang="el-GR" dirty="0" smtClean="0"/>
              <a:t>ΤΟΜΕΑΣ</a:t>
            </a:r>
            <a:endParaRPr lang="el-GR" dirty="0"/>
          </a:p>
        </p:txBody>
      </p:sp>
      <p:sp>
        <p:nvSpPr>
          <p:cNvPr id="4" name="3 - Θέση περιεχομένου"/>
          <p:cNvSpPr>
            <a:spLocks noGrp="1"/>
          </p:cNvSpPr>
          <p:nvPr>
            <p:ph sz="half" idx="2"/>
          </p:nvPr>
        </p:nvSpPr>
        <p:spPr>
          <a:xfrm>
            <a:off x="457200" y="2174875"/>
            <a:ext cx="4257676" cy="3951288"/>
          </a:xfrm>
        </p:spPr>
        <p:txBody>
          <a:bodyPr/>
          <a:lstStyle/>
          <a:p>
            <a:endParaRPr lang="el-GR" b="1" dirty="0" smtClean="0"/>
          </a:p>
          <a:p>
            <a:endParaRPr lang="el-GR" b="1" dirty="0"/>
          </a:p>
          <a:p>
            <a:endParaRPr lang="el-GR" b="1" dirty="0" smtClean="0"/>
          </a:p>
          <a:p>
            <a:r>
              <a:rPr lang="el-GR" b="1" dirty="0" smtClean="0"/>
              <a:t>ΔΙΟΙΚΗΣΗΣ </a:t>
            </a:r>
            <a:r>
              <a:rPr lang="el-GR" b="1" dirty="0"/>
              <a:t>ΚΑΙ ΟΙΚΟΝΟΜΙΑΣ</a:t>
            </a:r>
            <a:endParaRPr lang="el-GR" b="1" dirty="0" smtClean="0"/>
          </a:p>
        </p:txBody>
      </p:sp>
      <p:sp>
        <p:nvSpPr>
          <p:cNvPr id="5" name="4 - Θέση κειμένου"/>
          <p:cNvSpPr>
            <a:spLocks noGrp="1"/>
          </p:cNvSpPr>
          <p:nvPr>
            <p:ph type="body" sz="quarter" idx="3"/>
          </p:nvPr>
        </p:nvSpPr>
        <p:spPr/>
        <p:txBody>
          <a:bodyPr/>
          <a:lstStyle/>
          <a:p>
            <a:pPr algn="ctr"/>
            <a:r>
              <a:rPr lang="el-GR" dirty="0"/>
              <a:t>ΕΙΔΙΚΟΤΗΤΕΣ</a:t>
            </a:r>
          </a:p>
        </p:txBody>
      </p:sp>
      <p:sp>
        <p:nvSpPr>
          <p:cNvPr id="6" name="5 - Θέση περιεχομένου"/>
          <p:cNvSpPr>
            <a:spLocks noGrp="1"/>
          </p:cNvSpPr>
          <p:nvPr>
            <p:ph sz="quarter" idx="4"/>
          </p:nvPr>
        </p:nvSpPr>
        <p:spPr>
          <a:xfrm>
            <a:off x="4643438" y="2214554"/>
            <a:ext cx="4041775" cy="3951288"/>
          </a:xfrm>
        </p:spPr>
        <p:txBody>
          <a:bodyPr>
            <a:normAutofit/>
          </a:bodyPr>
          <a:lstStyle/>
          <a:p>
            <a:pPr algn="just"/>
            <a:endParaRPr lang="el-GR" sz="1800" b="1" dirty="0" smtClean="0"/>
          </a:p>
          <a:p>
            <a:pPr algn="just"/>
            <a:endParaRPr lang="el-GR" sz="1800" b="1" dirty="0"/>
          </a:p>
          <a:p>
            <a:pPr algn="just">
              <a:buNone/>
            </a:pPr>
            <a:r>
              <a:rPr lang="el-GR" sz="1800" b="1" dirty="0" smtClean="0"/>
              <a:t>Υπάλληλος Τουριστικών Επιχειρήσεων.</a:t>
            </a:r>
          </a:p>
          <a:p>
            <a:pPr algn="just"/>
            <a:r>
              <a:rPr lang="el-GR" sz="1800" b="1" dirty="0" smtClean="0"/>
              <a:t>Υπάλληλος Διοίκησης και Οικονομικών Υπηρεσιών</a:t>
            </a:r>
          </a:p>
          <a:p>
            <a:pPr algn="just"/>
            <a:r>
              <a:rPr lang="el-GR" sz="1800" b="1" dirty="0" smtClean="0"/>
              <a:t>Υπάλληλος Αποθήκης και Συστημάτων Εφοδιασμού</a:t>
            </a:r>
          </a:p>
          <a:p>
            <a:pPr algn="just"/>
            <a:r>
              <a:rPr lang="el-GR" sz="1800" b="1" dirty="0" smtClean="0"/>
              <a:t>Υπάλληλος Εμπορίας και Διαφήμισης</a:t>
            </a:r>
            <a:endParaRPr lang="el-GR" sz="1800" dirty="0"/>
          </a:p>
        </p:txBody>
      </p:sp>
      <p:pic>
        <p:nvPicPr>
          <p:cNvPr id="7" name="Picture 2" descr="5 αρχαιοελληνικά σύμβολα που με γοητεύουν - Όμορφη Ζωή">
            <a:hlinkClick r:id="rId2"/>
          </p:cNvPr>
          <p:cNvPicPr>
            <a:picLocks noChangeAspect="1" noChangeArrowheads="1"/>
          </p:cNvPicPr>
          <p:nvPr/>
        </p:nvPicPr>
        <p:blipFill>
          <a:blip r:embed="rId3" cstate="print"/>
          <a:srcRect/>
          <a:stretch>
            <a:fillRect/>
          </a:stretch>
        </p:blipFill>
        <p:spPr bwMode="auto">
          <a:xfrm>
            <a:off x="2214546" y="4071942"/>
            <a:ext cx="887968" cy="500066"/>
          </a:xfrm>
          <a:prstGeom prst="rect">
            <a:avLst/>
          </a:prstGeom>
          <a:noFill/>
        </p:spPr>
      </p:pic>
      <p:sp>
        <p:nvSpPr>
          <p:cNvPr id="8" name="7 - Θέση αριθμού διαφάνειας"/>
          <p:cNvSpPr>
            <a:spLocks noGrp="1"/>
          </p:cNvSpPr>
          <p:nvPr>
            <p:ph type="sldNum" sz="quarter" idx="12"/>
          </p:nvPr>
        </p:nvSpPr>
        <p:spPr/>
        <p:txBody>
          <a:bodyPr/>
          <a:lstStyle/>
          <a:p>
            <a:fld id="{39320E6F-A470-4CC5-93A7-7C605151EE97}" type="slidenum">
              <a:rPr lang="el-GR" smtClean="0"/>
              <a:pPr/>
              <a:t>40</a:t>
            </a:fld>
            <a:endParaRPr lang="el-GR" dirty="0"/>
          </a:p>
        </p:txBody>
      </p:sp>
      <p:sp>
        <p:nvSpPr>
          <p:cNvPr id="9" name="8 - Θέση υποσέλιδου"/>
          <p:cNvSpPr>
            <a:spLocks noGrp="1"/>
          </p:cNvSpPr>
          <p:nvPr>
            <p:ph type="ftr" sz="quarter" idx="11"/>
          </p:nvPr>
        </p:nvSpPr>
        <p:spPr/>
        <p:txBody>
          <a:bodyPr/>
          <a:lstStyle/>
          <a:p>
            <a:r>
              <a:rPr lang="el-GR" smtClean="0"/>
              <a:t>Μπαλτζής Πρόδρομος ΠΕ 83 Ηλεκτρολόγος Δ/ντης 2ου Εργαστηριακού Κέντρου Κοζάνης ( Πτολεμαΐδα )</a:t>
            </a:r>
            <a:endParaRPr lang="el-GR"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ΤΟΜΕΙΣ ΚΑΙ ΕΙΔΙΚΟΤΗΤΕΣ ΣΤΑ ΕΠΑΛ 2020-2021</a:t>
            </a:r>
            <a:endParaRPr lang="el-GR" dirty="0"/>
          </a:p>
        </p:txBody>
      </p:sp>
      <p:sp>
        <p:nvSpPr>
          <p:cNvPr id="3" name="2 - Θέση κειμένου"/>
          <p:cNvSpPr>
            <a:spLocks noGrp="1"/>
          </p:cNvSpPr>
          <p:nvPr>
            <p:ph type="body" idx="1"/>
          </p:nvPr>
        </p:nvSpPr>
        <p:spPr/>
        <p:txBody>
          <a:bodyPr/>
          <a:lstStyle/>
          <a:p>
            <a:pPr algn="ctr"/>
            <a:r>
              <a:rPr lang="el-GR" dirty="0" smtClean="0"/>
              <a:t>ΤΟΜΕΑΣ</a:t>
            </a:r>
            <a:endParaRPr lang="el-GR" dirty="0"/>
          </a:p>
        </p:txBody>
      </p:sp>
      <p:sp>
        <p:nvSpPr>
          <p:cNvPr id="4" name="3 - Θέση περιεχομένου"/>
          <p:cNvSpPr>
            <a:spLocks noGrp="1"/>
          </p:cNvSpPr>
          <p:nvPr>
            <p:ph sz="half" idx="2"/>
          </p:nvPr>
        </p:nvSpPr>
        <p:spPr>
          <a:xfrm>
            <a:off x="214282" y="2174875"/>
            <a:ext cx="4500594" cy="3951288"/>
          </a:xfrm>
        </p:spPr>
        <p:txBody>
          <a:bodyPr/>
          <a:lstStyle/>
          <a:p>
            <a:endParaRPr lang="el-GR" b="1" dirty="0" smtClean="0"/>
          </a:p>
          <a:p>
            <a:endParaRPr lang="el-GR" b="1" dirty="0"/>
          </a:p>
          <a:p>
            <a:endParaRPr lang="el-GR" b="1" dirty="0" smtClean="0"/>
          </a:p>
          <a:p>
            <a:r>
              <a:rPr lang="el-GR" b="1" dirty="0" smtClean="0"/>
              <a:t>ΥΓΕΙΑΣ </a:t>
            </a:r>
            <a:r>
              <a:rPr lang="el-GR" b="1" dirty="0"/>
              <a:t>– ΠΡΟΝΟΙΑΣ – ΕΥΕΞΙΑΣ</a:t>
            </a:r>
            <a:endParaRPr lang="el-GR" b="1" dirty="0" smtClean="0"/>
          </a:p>
        </p:txBody>
      </p:sp>
      <p:sp>
        <p:nvSpPr>
          <p:cNvPr id="5" name="4 - Θέση κειμένου"/>
          <p:cNvSpPr>
            <a:spLocks noGrp="1"/>
          </p:cNvSpPr>
          <p:nvPr>
            <p:ph type="body" sz="quarter" idx="3"/>
          </p:nvPr>
        </p:nvSpPr>
        <p:spPr/>
        <p:txBody>
          <a:bodyPr/>
          <a:lstStyle/>
          <a:p>
            <a:pPr algn="ctr"/>
            <a:r>
              <a:rPr lang="el-GR" dirty="0"/>
              <a:t>ΕΙΔΙΚΟΤΗΤΕΣ</a:t>
            </a:r>
          </a:p>
        </p:txBody>
      </p:sp>
      <p:sp>
        <p:nvSpPr>
          <p:cNvPr id="6" name="5 - Θέση περιεχομένου"/>
          <p:cNvSpPr>
            <a:spLocks noGrp="1"/>
          </p:cNvSpPr>
          <p:nvPr>
            <p:ph sz="quarter" idx="4"/>
          </p:nvPr>
        </p:nvSpPr>
        <p:spPr>
          <a:xfrm>
            <a:off x="4643438" y="2214554"/>
            <a:ext cx="4041775" cy="3951288"/>
          </a:xfrm>
        </p:spPr>
        <p:txBody>
          <a:bodyPr>
            <a:normAutofit/>
          </a:bodyPr>
          <a:lstStyle/>
          <a:p>
            <a:pPr algn="just"/>
            <a:endParaRPr lang="el-GR" sz="1800" b="1" dirty="0" smtClean="0"/>
          </a:p>
          <a:p>
            <a:pPr algn="just"/>
            <a:r>
              <a:rPr lang="el-GR" sz="1800" b="1" dirty="0" smtClean="0"/>
              <a:t>Βοηθός Νοσηλευτή</a:t>
            </a:r>
          </a:p>
          <a:p>
            <a:pPr algn="just"/>
            <a:r>
              <a:rPr lang="el-GR" sz="1800" b="1" dirty="0" smtClean="0"/>
              <a:t>Βοηθός Ιατρικών – Βιολογικών Εργαστηρίων</a:t>
            </a:r>
          </a:p>
          <a:p>
            <a:pPr algn="just"/>
            <a:r>
              <a:rPr lang="el-GR" sz="1800" b="1" dirty="0" smtClean="0"/>
              <a:t>Βοηθός Βρεφονηπιοκόμων</a:t>
            </a:r>
          </a:p>
          <a:p>
            <a:pPr algn="just"/>
            <a:r>
              <a:rPr lang="el-GR" sz="1800" b="1" dirty="0" smtClean="0"/>
              <a:t>Βοηθός Φυσικοθεραπευτή</a:t>
            </a:r>
          </a:p>
          <a:p>
            <a:pPr algn="just"/>
            <a:r>
              <a:rPr lang="el-GR" sz="1800" b="1" dirty="0" smtClean="0"/>
              <a:t>Βοηθός Οδοντοτεχνίτη</a:t>
            </a:r>
          </a:p>
          <a:p>
            <a:pPr algn="just"/>
            <a:r>
              <a:rPr lang="el-GR" sz="1800" b="1" dirty="0" smtClean="0"/>
              <a:t>Βοηθός Ακτινολογικών Εργαστηρίων</a:t>
            </a:r>
          </a:p>
          <a:p>
            <a:pPr algn="just"/>
            <a:r>
              <a:rPr lang="el-GR" sz="1800" b="1" dirty="0" smtClean="0"/>
              <a:t>Βοηθός Φαρμακείου</a:t>
            </a:r>
          </a:p>
          <a:p>
            <a:pPr algn="just"/>
            <a:r>
              <a:rPr lang="el-GR" sz="1800" b="1" dirty="0" smtClean="0"/>
              <a:t>Αισθητικής Τέχνης</a:t>
            </a:r>
          </a:p>
          <a:p>
            <a:pPr algn="just"/>
            <a:r>
              <a:rPr lang="el-GR" sz="1800" b="1" dirty="0" smtClean="0"/>
              <a:t>Κομμωτικής Τέχνης</a:t>
            </a:r>
            <a:endParaRPr lang="el-GR" sz="1800" dirty="0"/>
          </a:p>
        </p:txBody>
      </p:sp>
      <p:pic>
        <p:nvPicPr>
          <p:cNvPr id="7" name="Picture 2" descr="5 αρχαιοελληνικά σύμβολα που με γοητεύουν - Όμορφη Ζωή">
            <a:hlinkClick r:id="rId2"/>
          </p:cNvPr>
          <p:cNvPicPr>
            <a:picLocks noChangeAspect="1" noChangeArrowheads="1"/>
          </p:cNvPicPr>
          <p:nvPr/>
        </p:nvPicPr>
        <p:blipFill>
          <a:blip r:embed="rId3" cstate="print"/>
          <a:srcRect/>
          <a:stretch>
            <a:fillRect/>
          </a:stretch>
        </p:blipFill>
        <p:spPr bwMode="auto">
          <a:xfrm>
            <a:off x="2214546" y="4071942"/>
            <a:ext cx="887968" cy="500066"/>
          </a:xfrm>
          <a:prstGeom prst="rect">
            <a:avLst/>
          </a:prstGeom>
          <a:noFill/>
        </p:spPr>
      </p:pic>
      <p:sp>
        <p:nvSpPr>
          <p:cNvPr id="8" name="7 - Θέση αριθμού διαφάνειας"/>
          <p:cNvSpPr>
            <a:spLocks noGrp="1"/>
          </p:cNvSpPr>
          <p:nvPr>
            <p:ph type="sldNum" sz="quarter" idx="12"/>
          </p:nvPr>
        </p:nvSpPr>
        <p:spPr/>
        <p:txBody>
          <a:bodyPr/>
          <a:lstStyle/>
          <a:p>
            <a:fld id="{39320E6F-A470-4CC5-93A7-7C605151EE97}" type="slidenum">
              <a:rPr lang="el-GR" smtClean="0"/>
              <a:pPr/>
              <a:t>41</a:t>
            </a:fld>
            <a:endParaRPr lang="el-GR" dirty="0"/>
          </a:p>
        </p:txBody>
      </p:sp>
      <p:sp>
        <p:nvSpPr>
          <p:cNvPr id="9" name="8 - Θέση υποσέλιδου"/>
          <p:cNvSpPr>
            <a:spLocks noGrp="1"/>
          </p:cNvSpPr>
          <p:nvPr>
            <p:ph type="ftr" sz="quarter" idx="11"/>
          </p:nvPr>
        </p:nvSpPr>
        <p:spPr/>
        <p:txBody>
          <a:bodyPr/>
          <a:lstStyle/>
          <a:p>
            <a:r>
              <a:rPr lang="el-GR" smtClean="0"/>
              <a:t>Μπαλτζής Πρόδρομος ΠΕ 83 Ηλεκτρολόγος Δ/ντης 2ου Εργαστηριακού Κέντρου Κοζάνης ( Πτολεμαΐδα )</a:t>
            </a:r>
            <a:endParaRPr lang="el-GR"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ΤΟΜΕΙΣ ΚΑΙ ΕΙΔΙΚΟΤΗΤΕΣ ΣΤΑ ΕΠΑΛ 2020-2021</a:t>
            </a:r>
            <a:endParaRPr lang="el-GR" dirty="0"/>
          </a:p>
        </p:txBody>
      </p:sp>
      <p:sp>
        <p:nvSpPr>
          <p:cNvPr id="3" name="2 - Θέση κειμένου"/>
          <p:cNvSpPr>
            <a:spLocks noGrp="1"/>
          </p:cNvSpPr>
          <p:nvPr>
            <p:ph type="body" idx="1"/>
          </p:nvPr>
        </p:nvSpPr>
        <p:spPr/>
        <p:txBody>
          <a:bodyPr/>
          <a:lstStyle/>
          <a:p>
            <a:pPr algn="ctr"/>
            <a:r>
              <a:rPr lang="el-GR" dirty="0" smtClean="0"/>
              <a:t>ΤΟΜΕΑΣ</a:t>
            </a:r>
            <a:endParaRPr lang="el-GR" dirty="0"/>
          </a:p>
        </p:txBody>
      </p:sp>
      <p:sp>
        <p:nvSpPr>
          <p:cNvPr id="4" name="3 - Θέση περιεχομένου"/>
          <p:cNvSpPr>
            <a:spLocks noGrp="1"/>
          </p:cNvSpPr>
          <p:nvPr>
            <p:ph sz="half" idx="2"/>
          </p:nvPr>
        </p:nvSpPr>
        <p:spPr>
          <a:xfrm>
            <a:off x="214282" y="2174875"/>
            <a:ext cx="4500594" cy="3951288"/>
          </a:xfrm>
        </p:spPr>
        <p:txBody>
          <a:bodyPr/>
          <a:lstStyle/>
          <a:p>
            <a:endParaRPr lang="el-GR" b="1" dirty="0" smtClean="0"/>
          </a:p>
          <a:p>
            <a:endParaRPr lang="el-GR" b="1" dirty="0"/>
          </a:p>
          <a:p>
            <a:endParaRPr lang="el-GR" b="1" dirty="0" smtClean="0"/>
          </a:p>
          <a:p>
            <a:r>
              <a:rPr lang="el-GR" b="1" dirty="0" smtClean="0"/>
              <a:t>ΓΕΩΠΟΝΙΑΣ </a:t>
            </a:r>
            <a:r>
              <a:rPr lang="el-GR" b="1" dirty="0"/>
              <a:t>ΤΡΟΦΙΜΩΝ</a:t>
            </a:r>
            <a:br>
              <a:rPr lang="el-GR" b="1" dirty="0"/>
            </a:br>
            <a:r>
              <a:rPr lang="el-GR" b="1" dirty="0"/>
              <a:t>ΚΑΙ ΠΕΡΙΒΑΛΛΟΝΤΟΣ</a:t>
            </a:r>
            <a:endParaRPr lang="el-GR" b="1" dirty="0" smtClean="0"/>
          </a:p>
        </p:txBody>
      </p:sp>
      <p:sp>
        <p:nvSpPr>
          <p:cNvPr id="5" name="4 - Θέση κειμένου"/>
          <p:cNvSpPr>
            <a:spLocks noGrp="1"/>
          </p:cNvSpPr>
          <p:nvPr>
            <p:ph type="body" sz="quarter" idx="3"/>
          </p:nvPr>
        </p:nvSpPr>
        <p:spPr/>
        <p:txBody>
          <a:bodyPr/>
          <a:lstStyle/>
          <a:p>
            <a:pPr algn="ctr"/>
            <a:r>
              <a:rPr lang="el-GR" dirty="0"/>
              <a:t>ΕΙΔΙΚΟΤΗΤΕΣ</a:t>
            </a:r>
          </a:p>
        </p:txBody>
      </p:sp>
      <p:sp>
        <p:nvSpPr>
          <p:cNvPr id="6" name="5 - Θέση περιεχομένου"/>
          <p:cNvSpPr>
            <a:spLocks noGrp="1"/>
          </p:cNvSpPr>
          <p:nvPr>
            <p:ph sz="quarter" idx="4"/>
          </p:nvPr>
        </p:nvSpPr>
        <p:spPr>
          <a:xfrm>
            <a:off x="4643438" y="2214554"/>
            <a:ext cx="4041775" cy="3951288"/>
          </a:xfrm>
        </p:spPr>
        <p:txBody>
          <a:bodyPr>
            <a:normAutofit/>
          </a:bodyPr>
          <a:lstStyle/>
          <a:p>
            <a:pPr algn="just"/>
            <a:endParaRPr lang="el-GR" sz="1800" b="1" dirty="0" smtClean="0"/>
          </a:p>
          <a:p>
            <a:pPr algn="just"/>
            <a:endParaRPr lang="el-GR" sz="1800" b="1" dirty="0"/>
          </a:p>
          <a:p>
            <a:pPr algn="just"/>
            <a:endParaRPr lang="el-GR" sz="1800" b="1" dirty="0" smtClean="0"/>
          </a:p>
          <a:p>
            <a:pPr algn="just"/>
            <a:r>
              <a:rPr lang="el-GR" sz="1800" b="1" dirty="0" smtClean="0"/>
              <a:t>Τεχνικός Φυτικής Παραγωγής</a:t>
            </a:r>
          </a:p>
          <a:p>
            <a:pPr algn="just"/>
            <a:r>
              <a:rPr lang="el-GR" sz="1800" b="1" dirty="0" smtClean="0"/>
              <a:t>Τεχνικός </a:t>
            </a:r>
            <a:r>
              <a:rPr lang="el-GR" sz="1800" b="1" dirty="0" err="1" smtClean="0"/>
              <a:t>Ζωϊκής</a:t>
            </a:r>
            <a:r>
              <a:rPr lang="el-GR" sz="1800" b="1" dirty="0" smtClean="0"/>
              <a:t> Παραγωγής</a:t>
            </a:r>
          </a:p>
          <a:p>
            <a:pPr algn="just"/>
            <a:r>
              <a:rPr lang="el-GR" sz="1800" b="1" dirty="0" smtClean="0"/>
              <a:t>Τεχνικός Ανθοκομίας και Αρχιτεκτονικής Τοπίου</a:t>
            </a:r>
          </a:p>
          <a:p>
            <a:pPr algn="just"/>
            <a:r>
              <a:rPr lang="el-GR" sz="1800" b="1" dirty="0" smtClean="0"/>
              <a:t>Τεχνικός Τεχνολογίας Τροφίμων και Ποτών</a:t>
            </a:r>
            <a:endParaRPr lang="el-GR" sz="1800" dirty="0"/>
          </a:p>
        </p:txBody>
      </p:sp>
      <p:pic>
        <p:nvPicPr>
          <p:cNvPr id="7" name="Picture 2" descr="5 αρχαιοελληνικά σύμβολα που με γοητεύουν - Όμορφη Ζωή">
            <a:hlinkClick r:id="rId2"/>
          </p:cNvPr>
          <p:cNvPicPr>
            <a:picLocks noChangeAspect="1" noChangeArrowheads="1"/>
          </p:cNvPicPr>
          <p:nvPr/>
        </p:nvPicPr>
        <p:blipFill>
          <a:blip r:embed="rId3" cstate="print"/>
          <a:srcRect/>
          <a:stretch>
            <a:fillRect/>
          </a:stretch>
        </p:blipFill>
        <p:spPr bwMode="auto">
          <a:xfrm>
            <a:off x="2000232" y="4572008"/>
            <a:ext cx="887968" cy="500066"/>
          </a:xfrm>
          <a:prstGeom prst="rect">
            <a:avLst/>
          </a:prstGeom>
          <a:noFill/>
        </p:spPr>
      </p:pic>
      <p:sp>
        <p:nvSpPr>
          <p:cNvPr id="8" name="7 - Θέση αριθμού διαφάνειας"/>
          <p:cNvSpPr>
            <a:spLocks noGrp="1"/>
          </p:cNvSpPr>
          <p:nvPr>
            <p:ph type="sldNum" sz="quarter" idx="12"/>
          </p:nvPr>
        </p:nvSpPr>
        <p:spPr/>
        <p:txBody>
          <a:bodyPr/>
          <a:lstStyle/>
          <a:p>
            <a:fld id="{39320E6F-A470-4CC5-93A7-7C605151EE97}" type="slidenum">
              <a:rPr lang="el-GR" smtClean="0"/>
              <a:pPr/>
              <a:t>42</a:t>
            </a:fld>
            <a:endParaRPr lang="el-GR" dirty="0"/>
          </a:p>
        </p:txBody>
      </p:sp>
      <p:sp>
        <p:nvSpPr>
          <p:cNvPr id="9" name="8 - Θέση υποσέλιδου"/>
          <p:cNvSpPr>
            <a:spLocks noGrp="1"/>
          </p:cNvSpPr>
          <p:nvPr>
            <p:ph type="ftr" sz="quarter" idx="11"/>
          </p:nvPr>
        </p:nvSpPr>
        <p:spPr/>
        <p:txBody>
          <a:bodyPr/>
          <a:lstStyle/>
          <a:p>
            <a:r>
              <a:rPr lang="el-GR" smtClean="0"/>
              <a:t>Μπαλτζής Πρόδρομος ΠΕ 83 Ηλεκτρολόγος Δ/ντης 2ου Εργαστηριακού Κέντρου Κοζάνης ( Πτολεμαΐδα )</a:t>
            </a:r>
            <a:endParaRPr lang="el-G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ΤΟΜΕΙΣ ΚΑΙ ΕΙΔΙΚΟΤΗΤΕΣ ΣΤΑ ΕΠΑΛ 2020-2021</a:t>
            </a:r>
            <a:endParaRPr lang="el-GR" dirty="0"/>
          </a:p>
        </p:txBody>
      </p:sp>
      <p:sp>
        <p:nvSpPr>
          <p:cNvPr id="3" name="2 - Θέση κειμένου"/>
          <p:cNvSpPr>
            <a:spLocks noGrp="1"/>
          </p:cNvSpPr>
          <p:nvPr>
            <p:ph type="body" idx="1"/>
          </p:nvPr>
        </p:nvSpPr>
        <p:spPr/>
        <p:txBody>
          <a:bodyPr/>
          <a:lstStyle/>
          <a:p>
            <a:pPr algn="ctr"/>
            <a:r>
              <a:rPr lang="el-GR" dirty="0" smtClean="0"/>
              <a:t>ΤΟΜΕΑΣ</a:t>
            </a:r>
            <a:endParaRPr lang="el-GR" dirty="0"/>
          </a:p>
        </p:txBody>
      </p:sp>
      <p:sp>
        <p:nvSpPr>
          <p:cNvPr id="4" name="3 - Θέση περιεχομένου"/>
          <p:cNvSpPr>
            <a:spLocks noGrp="1"/>
          </p:cNvSpPr>
          <p:nvPr>
            <p:ph sz="half" idx="2"/>
          </p:nvPr>
        </p:nvSpPr>
        <p:spPr/>
        <p:txBody>
          <a:bodyPr/>
          <a:lstStyle/>
          <a:p>
            <a:endParaRPr lang="el-GR" b="1" dirty="0" smtClean="0"/>
          </a:p>
          <a:p>
            <a:endParaRPr lang="el-GR" b="1" dirty="0"/>
          </a:p>
          <a:p>
            <a:endParaRPr lang="el-GR" b="1" dirty="0" smtClean="0"/>
          </a:p>
          <a:p>
            <a:r>
              <a:rPr lang="el-GR" b="1" dirty="0" smtClean="0"/>
              <a:t>ΠΛΗΡΟΦΟΡΙΚΗΣ</a:t>
            </a:r>
          </a:p>
        </p:txBody>
      </p:sp>
      <p:sp>
        <p:nvSpPr>
          <p:cNvPr id="5" name="4 - Θέση κειμένου"/>
          <p:cNvSpPr>
            <a:spLocks noGrp="1"/>
          </p:cNvSpPr>
          <p:nvPr>
            <p:ph type="body" sz="quarter" idx="3"/>
          </p:nvPr>
        </p:nvSpPr>
        <p:spPr/>
        <p:txBody>
          <a:bodyPr/>
          <a:lstStyle/>
          <a:p>
            <a:pPr algn="ctr"/>
            <a:r>
              <a:rPr lang="el-GR" dirty="0"/>
              <a:t>ΕΙΔΙΚΟΤΗΤΕΣ</a:t>
            </a:r>
          </a:p>
        </p:txBody>
      </p:sp>
      <p:sp>
        <p:nvSpPr>
          <p:cNvPr id="6" name="5 - Θέση περιεχομένου"/>
          <p:cNvSpPr>
            <a:spLocks noGrp="1"/>
          </p:cNvSpPr>
          <p:nvPr>
            <p:ph sz="quarter" idx="4"/>
          </p:nvPr>
        </p:nvSpPr>
        <p:spPr>
          <a:xfrm>
            <a:off x="4643438" y="2214554"/>
            <a:ext cx="4041775" cy="3951288"/>
          </a:xfrm>
        </p:spPr>
        <p:txBody>
          <a:bodyPr>
            <a:normAutofit/>
          </a:bodyPr>
          <a:lstStyle/>
          <a:p>
            <a:pPr algn="just"/>
            <a:endParaRPr lang="el-GR" sz="1800" b="1" dirty="0" smtClean="0"/>
          </a:p>
          <a:p>
            <a:pPr algn="just"/>
            <a:endParaRPr lang="el-GR" sz="1800" b="1" dirty="0"/>
          </a:p>
          <a:p>
            <a:pPr algn="just"/>
            <a:endParaRPr lang="el-GR" sz="1800" b="1" dirty="0" smtClean="0"/>
          </a:p>
          <a:p>
            <a:pPr algn="just"/>
            <a:r>
              <a:rPr lang="el-GR" sz="1800" b="1" dirty="0" smtClean="0"/>
              <a:t>Τεχνικός Εφαρμογών Πληροφορικής</a:t>
            </a:r>
          </a:p>
          <a:p>
            <a:pPr algn="just"/>
            <a:r>
              <a:rPr lang="el-GR" sz="1800" b="1" dirty="0" smtClean="0"/>
              <a:t> Τεχνικός Η/Υ και Δικτύων Η/Υ</a:t>
            </a:r>
            <a:endParaRPr lang="el-GR" sz="1800" dirty="0"/>
          </a:p>
        </p:txBody>
      </p:sp>
      <p:pic>
        <p:nvPicPr>
          <p:cNvPr id="7" name="Picture 2" descr="5 αρχαιοελληνικά σύμβολα που με γοητεύουν - Όμορφη Ζωή">
            <a:hlinkClick r:id="rId2"/>
          </p:cNvPr>
          <p:cNvPicPr>
            <a:picLocks noChangeAspect="1" noChangeArrowheads="1"/>
          </p:cNvPicPr>
          <p:nvPr/>
        </p:nvPicPr>
        <p:blipFill>
          <a:blip r:embed="rId3" cstate="print"/>
          <a:srcRect/>
          <a:stretch>
            <a:fillRect/>
          </a:stretch>
        </p:blipFill>
        <p:spPr bwMode="auto">
          <a:xfrm>
            <a:off x="2000232" y="3929066"/>
            <a:ext cx="887968" cy="500066"/>
          </a:xfrm>
          <a:prstGeom prst="rect">
            <a:avLst/>
          </a:prstGeom>
          <a:noFill/>
        </p:spPr>
      </p:pic>
      <p:sp>
        <p:nvSpPr>
          <p:cNvPr id="8" name="7 - Θέση αριθμού διαφάνειας"/>
          <p:cNvSpPr>
            <a:spLocks noGrp="1"/>
          </p:cNvSpPr>
          <p:nvPr>
            <p:ph type="sldNum" sz="quarter" idx="12"/>
          </p:nvPr>
        </p:nvSpPr>
        <p:spPr/>
        <p:txBody>
          <a:bodyPr/>
          <a:lstStyle/>
          <a:p>
            <a:fld id="{39320E6F-A470-4CC5-93A7-7C605151EE97}" type="slidenum">
              <a:rPr lang="el-GR" smtClean="0"/>
              <a:pPr/>
              <a:t>43</a:t>
            </a:fld>
            <a:endParaRPr lang="el-GR" dirty="0"/>
          </a:p>
        </p:txBody>
      </p:sp>
      <p:sp>
        <p:nvSpPr>
          <p:cNvPr id="9" name="8 - Θέση υποσέλιδου"/>
          <p:cNvSpPr>
            <a:spLocks noGrp="1"/>
          </p:cNvSpPr>
          <p:nvPr>
            <p:ph type="ftr" sz="quarter" idx="11"/>
          </p:nvPr>
        </p:nvSpPr>
        <p:spPr/>
        <p:txBody>
          <a:bodyPr/>
          <a:lstStyle/>
          <a:p>
            <a:r>
              <a:rPr lang="el-GR" smtClean="0"/>
              <a:t>Μπαλτζής Πρόδρομος ΠΕ 83 Ηλεκτρολόγος Δ/ντης 2ου Εργαστηριακού Κέντρου Κοζάνης ( Πτολεμαΐδα )</a:t>
            </a:r>
            <a:endParaRPr lang="el-G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ΤΟΜΕΙΣ ΚΑΙ ΕΙΔΙΚΟΤΗΤΕΣ ΣΤΑ ΕΠΑΛ 2020-2021</a:t>
            </a:r>
            <a:endParaRPr lang="el-GR" dirty="0"/>
          </a:p>
        </p:txBody>
      </p:sp>
      <p:sp>
        <p:nvSpPr>
          <p:cNvPr id="3" name="2 - Θέση κειμένου"/>
          <p:cNvSpPr>
            <a:spLocks noGrp="1"/>
          </p:cNvSpPr>
          <p:nvPr>
            <p:ph type="body" idx="1"/>
          </p:nvPr>
        </p:nvSpPr>
        <p:spPr/>
        <p:txBody>
          <a:bodyPr/>
          <a:lstStyle/>
          <a:p>
            <a:pPr algn="ctr"/>
            <a:r>
              <a:rPr lang="el-GR" dirty="0" smtClean="0"/>
              <a:t>ΤΟΜΕΑΣ</a:t>
            </a:r>
            <a:endParaRPr lang="el-GR" dirty="0"/>
          </a:p>
        </p:txBody>
      </p:sp>
      <p:sp>
        <p:nvSpPr>
          <p:cNvPr id="4" name="3 - Θέση περιεχομένου"/>
          <p:cNvSpPr>
            <a:spLocks noGrp="1"/>
          </p:cNvSpPr>
          <p:nvPr>
            <p:ph sz="half" idx="2"/>
          </p:nvPr>
        </p:nvSpPr>
        <p:spPr>
          <a:xfrm>
            <a:off x="285720" y="2174875"/>
            <a:ext cx="4500594" cy="3951288"/>
          </a:xfrm>
        </p:spPr>
        <p:txBody>
          <a:bodyPr/>
          <a:lstStyle/>
          <a:p>
            <a:endParaRPr lang="el-GR" b="1" dirty="0" smtClean="0"/>
          </a:p>
          <a:p>
            <a:endParaRPr lang="el-GR" b="1" dirty="0"/>
          </a:p>
          <a:p>
            <a:pPr>
              <a:buNone/>
            </a:pPr>
            <a:endParaRPr lang="el-GR" b="1" dirty="0" smtClean="0"/>
          </a:p>
          <a:p>
            <a:r>
              <a:rPr lang="el-GR" b="1" dirty="0" smtClean="0"/>
              <a:t>ΝΑΥΤΙΛΙΑΚΩΝ </a:t>
            </a:r>
            <a:r>
              <a:rPr lang="el-GR" b="1" dirty="0"/>
              <a:t>ΕΠΑΓΓΕΛΜΑΤΩΝ</a:t>
            </a:r>
            <a:endParaRPr lang="el-GR" b="1" dirty="0" smtClean="0"/>
          </a:p>
        </p:txBody>
      </p:sp>
      <p:sp>
        <p:nvSpPr>
          <p:cNvPr id="5" name="4 - Θέση κειμένου"/>
          <p:cNvSpPr>
            <a:spLocks noGrp="1"/>
          </p:cNvSpPr>
          <p:nvPr>
            <p:ph type="body" sz="quarter" idx="3"/>
          </p:nvPr>
        </p:nvSpPr>
        <p:spPr/>
        <p:txBody>
          <a:bodyPr/>
          <a:lstStyle/>
          <a:p>
            <a:pPr algn="ctr"/>
            <a:r>
              <a:rPr lang="el-GR" dirty="0"/>
              <a:t>ΕΙΔΙΚΟΤΗΤΕΣ</a:t>
            </a:r>
          </a:p>
        </p:txBody>
      </p:sp>
      <p:sp>
        <p:nvSpPr>
          <p:cNvPr id="6" name="5 - Θέση περιεχομένου"/>
          <p:cNvSpPr>
            <a:spLocks noGrp="1"/>
          </p:cNvSpPr>
          <p:nvPr>
            <p:ph sz="quarter" idx="4"/>
          </p:nvPr>
        </p:nvSpPr>
        <p:spPr>
          <a:xfrm>
            <a:off x="4857752" y="2214554"/>
            <a:ext cx="3827461" cy="3951288"/>
          </a:xfrm>
        </p:spPr>
        <p:txBody>
          <a:bodyPr>
            <a:normAutofit/>
          </a:bodyPr>
          <a:lstStyle/>
          <a:p>
            <a:pPr algn="just"/>
            <a:endParaRPr lang="el-GR" sz="1800" b="1" dirty="0" smtClean="0"/>
          </a:p>
          <a:p>
            <a:pPr algn="just"/>
            <a:endParaRPr lang="el-GR" sz="1800" b="1" dirty="0"/>
          </a:p>
          <a:p>
            <a:pPr algn="just"/>
            <a:endParaRPr lang="el-GR" sz="1800" b="1" dirty="0" smtClean="0"/>
          </a:p>
          <a:p>
            <a:pPr algn="just"/>
            <a:endParaRPr lang="el-GR" sz="1800" b="1" dirty="0"/>
          </a:p>
          <a:p>
            <a:pPr algn="just"/>
            <a:r>
              <a:rPr lang="el-GR" sz="1800" b="1" dirty="0" smtClean="0"/>
              <a:t>Πλοίαρχος Εμπορικού Ναυτικού</a:t>
            </a:r>
          </a:p>
          <a:p>
            <a:pPr algn="just"/>
            <a:r>
              <a:rPr lang="el-GR" sz="1800" b="1" dirty="0" smtClean="0"/>
              <a:t>Μηχανικός Εμπορικού Ναυτικού</a:t>
            </a:r>
            <a:endParaRPr lang="el-GR" sz="1800" dirty="0"/>
          </a:p>
        </p:txBody>
      </p:sp>
      <p:pic>
        <p:nvPicPr>
          <p:cNvPr id="7" name="Picture 2" descr="5 αρχαιοελληνικά σύμβολα που με γοητεύουν - Όμορφη Ζωή">
            <a:hlinkClick r:id="rId2"/>
          </p:cNvPr>
          <p:cNvPicPr>
            <a:picLocks noChangeAspect="1" noChangeArrowheads="1"/>
          </p:cNvPicPr>
          <p:nvPr/>
        </p:nvPicPr>
        <p:blipFill>
          <a:blip r:embed="rId3" cstate="print"/>
          <a:srcRect/>
          <a:stretch>
            <a:fillRect/>
          </a:stretch>
        </p:blipFill>
        <p:spPr bwMode="auto">
          <a:xfrm>
            <a:off x="2000232" y="3929066"/>
            <a:ext cx="887968" cy="500066"/>
          </a:xfrm>
          <a:prstGeom prst="rect">
            <a:avLst/>
          </a:prstGeom>
          <a:noFill/>
        </p:spPr>
      </p:pic>
      <p:sp>
        <p:nvSpPr>
          <p:cNvPr id="8" name="7 - Θέση αριθμού διαφάνειας"/>
          <p:cNvSpPr>
            <a:spLocks noGrp="1"/>
          </p:cNvSpPr>
          <p:nvPr>
            <p:ph type="sldNum" sz="quarter" idx="12"/>
          </p:nvPr>
        </p:nvSpPr>
        <p:spPr/>
        <p:txBody>
          <a:bodyPr/>
          <a:lstStyle/>
          <a:p>
            <a:fld id="{39320E6F-A470-4CC5-93A7-7C605151EE97}" type="slidenum">
              <a:rPr lang="el-GR" smtClean="0"/>
              <a:pPr/>
              <a:t>44</a:t>
            </a:fld>
            <a:endParaRPr lang="el-GR" dirty="0"/>
          </a:p>
        </p:txBody>
      </p:sp>
      <p:sp>
        <p:nvSpPr>
          <p:cNvPr id="9" name="8 - Θέση υποσέλιδου"/>
          <p:cNvSpPr>
            <a:spLocks noGrp="1"/>
          </p:cNvSpPr>
          <p:nvPr>
            <p:ph type="ftr" sz="quarter" idx="11"/>
          </p:nvPr>
        </p:nvSpPr>
        <p:spPr>
          <a:xfrm>
            <a:off x="3071802" y="5857892"/>
            <a:ext cx="2895600" cy="722315"/>
          </a:xfrm>
        </p:spPr>
        <p:txBody>
          <a:bodyPr/>
          <a:lstStyle/>
          <a:p>
            <a:r>
              <a:rPr lang="el-GR" dirty="0" smtClean="0"/>
              <a:t>Μπαλτζής Πρόδρομος</a:t>
            </a:r>
          </a:p>
          <a:p>
            <a:r>
              <a:rPr lang="el-GR" dirty="0" smtClean="0"/>
              <a:t>ΠΕ 83 Ηλεκτρολόγος</a:t>
            </a:r>
          </a:p>
          <a:p>
            <a:r>
              <a:rPr lang="el-GR" dirty="0" smtClean="0"/>
              <a:t>Δ/ντης 2</a:t>
            </a:r>
            <a:r>
              <a:rPr lang="el-GR" baseline="30000" dirty="0" smtClean="0"/>
              <a:t>ου</a:t>
            </a:r>
            <a:r>
              <a:rPr lang="el-GR" dirty="0" smtClean="0"/>
              <a:t> Εργαστηριακού Κέντρου Κοζάνης ( Πτολεμαΐδα )</a:t>
            </a:r>
            <a:endParaRPr lang="el-GR"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t>Σας ευχαριστώ για την προσοχή σας</a:t>
            </a:r>
            <a:endParaRPr lang="el-GR" dirty="0"/>
          </a:p>
        </p:txBody>
      </p:sp>
      <p:sp>
        <p:nvSpPr>
          <p:cNvPr id="4" name="3 - Θέση αριθμού διαφάνειας"/>
          <p:cNvSpPr>
            <a:spLocks noGrp="1"/>
          </p:cNvSpPr>
          <p:nvPr>
            <p:ph type="sldNum" sz="quarter" idx="12"/>
          </p:nvPr>
        </p:nvSpPr>
        <p:spPr/>
        <p:txBody>
          <a:bodyPr/>
          <a:lstStyle/>
          <a:p>
            <a:fld id="{39320E6F-A470-4CC5-93A7-7C605151EE97}" type="slidenum">
              <a:rPr lang="el-GR" smtClean="0"/>
              <a:pPr/>
              <a:t>45</a:t>
            </a:fld>
            <a:endParaRPr lang="el-GR" dirty="0"/>
          </a:p>
        </p:txBody>
      </p:sp>
      <p:sp>
        <p:nvSpPr>
          <p:cNvPr id="5" name="4 - Θέση υποσέλιδου"/>
          <p:cNvSpPr>
            <a:spLocks noGrp="1"/>
          </p:cNvSpPr>
          <p:nvPr>
            <p:ph type="ftr" sz="quarter" idx="11"/>
          </p:nvPr>
        </p:nvSpPr>
        <p:spPr>
          <a:xfrm>
            <a:off x="3000364" y="5429264"/>
            <a:ext cx="2895600" cy="865191"/>
          </a:xfrm>
        </p:spPr>
        <p:txBody>
          <a:bodyPr/>
          <a:lstStyle/>
          <a:p>
            <a:r>
              <a:rPr lang="el-GR" smtClean="0"/>
              <a:t>Μπαλτζής Πρόδρομος ΠΕ 83 Ηλεκτρολόγος Δ/ντης 2ου Εργαστηριακού Κέντρου Κοζάνης ( Πτολεμαΐδα )</a:t>
            </a:r>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42844" y="142852"/>
            <a:ext cx="8858312" cy="6309420"/>
          </a:xfrm>
          <a:prstGeom prst="rect">
            <a:avLst/>
          </a:prstGeom>
        </p:spPr>
        <p:txBody>
          <a:bodyPr wrap="square">
            <a:spAutoFit/>
          </a:bodyPr>
          <a:lstStyle/>
          <a:p>
            <a:pPr algn="just"/>
            <a:endParaRPr lang="el-GR" dirty="0"/>
          </a:p>
          <a:p>
            <a:r>
              <a:rPr lang="el-GR" sz="2800" b="1" dirty="0"/>
              <a:t>Πλεονεκτήματα των ΕΠΑΛ</a:t>
            </a:r>
            <a:r>
              <a:rPr lang="el-GR" sz="2800" b="1" dirty="0" smtClean="0"/>
              <a:t>:</a:t>
            </a:r>
          </a:p>
          <a:p>
            <a:endParaRPr lang="el-GR" sz="2800" dirty="0"/>
          </a:p>
          <a:p>
            <a:pPr>
              <a:buFont typeface="Arial" pitchFamily="34" charset="0"/>
              <a:buChar char="•"/>
            </a:pPr>
            <a:r>
              <a:rPr lang="el-GR" sz="2800" dirty="0" smtClean="0"/>
              <a:t> ισότιμο </a:t>
            </a:r>
            <a:r>
              <a:rPr lang="el-GR" sz="2800" dirty="0"/>
              <a:t>απολυτήριο με των Γενικών </a:t>
            </a:r>
            <a:r>
              <a:rPr lang="el-GR" sz="2800" dirty="0" smtClean="0"/>
              <a:t>Λυκείων</a:t>
            </a:r>
            <a:endParaRPr lang="en-US" sz="2800" dirty="0" smtClean="0"/>
          </a:p>
          <a:p>
            <a:pPr>
              <a:buFont typeface="Arial" pitchFamily="34" charset="0"/>
              <a:buChar char="•"/>
            </a:pPr>
            <a:r>
              <a:rPr lang="el-GR" sz="2800" dirty="0" smtClean="0"/>
              <a:t>πτυχίο  επιπέδου </a:t>
            </a:r>
            <a:r>
              <a:rPr lang="en-US" sz="2800" dirty="0" smtClean="0"/>
              <a:t>4</a:t>
            </a:r>
            <a:endParaRPr lang="el-GR" sz="2800" dirty="0"/>
          </a:p>
          <a:p>
            <a:pPr>
              <a:buFont typeface="Arial" pitchFamily="34" charset="0"/>
              <a:buChar char="•"/>
            </a:pPr>
            <a:r>
              <a:rPr lang="el-GR" sz="2800" dirty="0" smtClean="0"/>
              <a:t> πτυχίο</a:t>
            </a:r>
            <a:r>
              <a:rPr lang="el-GR" sz="2800" dirty="0"/>
              <a:t>  επιπέδου </a:t>
            </a:r>
            <a:r>
              <a:rPr lang="el-GR" sz="2800" dirty="0" smtClean="0"/>
              <a:t>5</a:t>
            </a:r>
            <a:r>
              <a:rPr lang="en-US" sz="2800" dirty="0" smtClean="0"/>
              <a:t> (</a:t>
            </a:r>
            <a:r>
              <a:rPr lang="el-GR" sz="2800" dirty="0" smtClean="0"/>
              <a:t>εάν πάρει την πιστοποίηση  του μεταλυκειακού έτους  </a:t>
            </a:r>
            <a:r>
              <a:rPr lang="el-GR" sz="2800" dirty="0"/>
              <a:t>(ισότιμο των ΔΙΕΚ), </a:t>
            </a:r>
          </a:p>
          <a:p>
            <a:pPr>
              <a:buFont typeface="Arial" pitchFamily="34" charset="0"/>
              <a:buChar char="•"/>
            </a:pPr>
            <a:r>
              <a:rPr lang="el-GR" sz="2800" dirty="0" smtClean="0"/>
              <a:t> επιπλέον μόρια για πρόσληψη μέσω ΑΣΕΠ, και</a:t>
            </a:r>
            <a:endParaRPr lang="el-GR" sz="2800" dirty="0"/>
          </a:p>
          <a:p>
            <a:pPr>
              <a:buFont typeface="Arial" pitchFamily="34" charset="0"/>
              <a:buChar char="•"/>
            </a:pPr>
            <a:r>
              <a:rPr lang="el-GR" sz="2800" dirty="0" smtClean="0"/>
              <a:t> ευκολότερη </a:t>
            </a:r>
            <a:r>
              <a:rPr lang="el-GR" sz="2800" dirty="0"/>
              <a:t>πρόσβαση στην τριτοβάθμια εκπαίδευση</a:t>
            </a:r>
            <a:r>
              <a:rPr lang="el-GR" sz="2800" dirty="0" smtClean="0"/>
              <a:t>!</a:t>
            </a:r>
          </a:p>
          <a:p>
            <a:endParaRPr lang="el-GR" dirty="0"/>
          </a:p>
          <a:p>
            <a:endParaRPr lang="el-GR" dirty="0" smtClean="0"/>
          </a:p>
          <a:p>
            <a:endParaRPr lang="el-GR" dirty="0"/>
          </a:p>
          <a:p>
            <a:endParaRPr lang="el-GR" dirty="0" smtClean="0"/>
          </a:p>
          <a:p>
            <a:endParaRPr lang="el-GR" dirty="0"/>
          </a:p>
          <a:p>
            <a:endParaRPr lang="el-GR" dirty="0" smtClean="0"/>
          </a:p>
          <a:p>
            <a:endParaRPr lang="el-GR" dirty="0"/>
          </a:p>
          <a:p>
            <a:endParaRPr lang="el-GR" dirty="0" smtClean="0"/>
          </a:p>
          <a:p>
            <a:endParaRPr lang="el-GR" dirty="0"/>
          </a:p>
        </p:txBody>
      </p:sp>
      <p:sp>
        <p:nvSpPr>
          <p:cNvPr id="3" name="2 - Θέση αριθμού διαφάνειας"/>
          <p:cNvSpPr>
            <a:spLocks noGrp="1"/>
          </p:cNvSpPr>
          <p:nvPr>
            <p:ph type="sldNum" sz="quarter" idx="12"/>
          </p:nvPr>
        </p:nvSpPr>
        <p:spPr/>
        <p:txBody>
          <a:bodyPr/>
          <a:lstStyle/>
          <a:p>
            <a:fld id="{39320E6F-A470-4CC5-93A7-7C605151EE97}" type="slidenum">
              <a:rPr lang="el-GR" smtClean="0"/>
              <a:pPr/>
              <a:t>5</a:t>
            </a:fld>
            <a:endParaRPr lang="el-GR" dirty="0"/>
          </a:p>
        </p:txBody>
      </p:sp>
      <p:sp>
        <p:nvSpPr>
          <p:cNvPr id="4" name="3 - Θέση υποσέλιδου"/>
          <p:cNvSpPr>
            <a:spLocks noGrp="1"/>
          </p:cNvSpPr>
          <p:nvPr>
            <p:ph type="ftr" sz="quarter" idx="11"/>
          </p:nvPr>
        </p:nvSpPr>
        <p:spPr/>
        <p:txBody>
          <a:bodyPr/>
          <a:lstStyle/>
          <a:p>
            <a:r>
              <a:rPr lang="el-GR" smtClean="0"/>
              <a:t>Μπαλτζής Πρόδρομος ΠΕ 83 Ηλεκτρολόγος Δ/ντης 2ου Εργαστηριακού Κέντρου Κοζάνης ( Πτολεμαΐδα )</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 calcmode="lin" valueType="num">
                                      <p:cBhvr additive="base">
                                        <p:cTn id="1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 calcmode="lin" valueType="num">
                                      <p:cBhvr additive="base">
                                        <p:cTn id="2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 calcmode="lin" valueType="num">
                                      <p:cBhvr additive="base">
                                        <p:cTn id="2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85720" y="285728"/>
            <a:ext cx="8572560" cy="3108543"/>
          </a:xfrm>
          <a:prstGeom prst="rect">
            <a:avLst/>
          </a:prstGeom>
        </p:spPr>
        <p:txBody>
          <a:bodyPr wrap="square">
            <a:spAutoFit/>
          </a:bodyPr>
          <a:lstStyle/>
          <a:p>
            <a:r>
              <a:rPr lang="el-GR" sz="2800" b="1" dirty="0"/>
              <a:t>Το απολυτήριο λυκείου από το ΕΠΑ.Λ. είναι ισότιμο με το απολυτήριο του Γενικού Λυκείου</a:t>
            </a:r>
            <a:r>
              <a:rPr lang="el-GR" sz="2800" b="1" dirty="0" smtClean="0"/>
              <a:t>;</a:t>
            </a:r>
          </a:p>
          <a:p>
            <a:endParaRPr lang="el-GR" sz="2800" b="1" dirty="0" smtClean="0"/>
          </a:p>
          <a:p>
            <a:endParaRPr lang="el-GR" sz="2800" dirty="0"/>
          </a:p>
          <a:p>
            <a:r>
              <a:rPr lang="el-GR" sz="2800" dirty="0" smtClean="0"/>
              <a:t>ΝΑΙ</a:t>
            </a:r>
            <a:r>
              <a:rPr lang="el-GR" sz="2800" dirty="0"/>
              <a:t>, τα απολυτήρια των </a:t>
            </a:r>
            <a:r>
              <a:rPr lang="el-GR" sz="2800" dirty="0" smtClean="0"/>
              <a:t>ΕΠΑ.Λ είναι </a:t>
            </a:r>
            <a:r>
              <a:rPr lang="el-GR" sz="2800" dirty="0"/>
              <a:t>ΙΣΟΤΙΜΑ με τα απολυτήρια των Γενικών Λυκείων</a:t>
            </a:r>
            <a:r>
              <a:rPr lang="el-GR" sz="2800" dirty="0" smtClean="0"/>
              <a:t>.</a:t>
            </a:r>
          </a:p>
          <a:p>
            <a:endParaRPr lang="el-GR" sz="2800" dirty="0"/>
          </a:p>
        </p:txBody>
      </p:sp>
      <p:sp>
        <p:nvSpPr>
          <p:cNvPr id="3" name="2 - Θέση αριθμού διαφάνειας"/>
          <p:cNvSpPr>
            <a:spLocks noGrp="1"/>
          </p:cNvSpPr>
          <p:nvPr>
            <p:ph type="sldNum" sz="quarter" idx="12"/>
          </p:nvPr>
        </p:nvSpPr>
        <p:spPr/>
        <p:txBody>
          <a:bodyPr/>
          <a:lstStyle/>
          <a:p>
            <a:fld id="{39320E6F-A470-4CC5-93A7-7C605151EE97}" type="slidenum">
              <a:rPr lang="el-GR" smtClean="0"/>
              <a:pPr/>
              <a:t>6</a:t>
            </a:fld>
            <a:endParaRPr lang="el-GR" dirty="0"/>
          </a:p>
        </p:txBody>
      </p:sp>
      <p:sp>
        <p:nvSpPr>
          <p:cNvPr id="4" name="3 - Θέση υποσέλιδου"/>
          <p:cNvSpPr>
            <a:spLocks noGrp="1"/>
          </p:cNvSpPr>
          <p:nvPr>
            <p:ph type="ftr" sz="quarter" idx="11"/>
          </p:nvPr>
        </p:nvSpPr>
        <p:spPr/>
        <p:txBody>
          <a:bodyPr/>
          <a:lstStyle/>
          <a:p>
            <a:r>
              <a:rPr lang="el-GR" smtClean="0"/>
              <a:t>Μπαλτζής Πρόδρομος ΠΕ 83 Ηλεκτρολόγος Δ/ντης 2ου Εργαστηριακού Κέντρου Κοζάνης ( Πτολεμαΐδα )</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85720" y="285728"/>
            <a:ext cx="8572560" cy="5816977"/>
          </a:xfrm>
          <a:prstGeom prst="rect">
            <a:avLst/>
          </a:prstGeom>
        </p:spPr>
        <p:txBody>
          <a:bodyPr wrap="square">
            <a:spAutoFit/>
          </a:bodyPr>
          <a:lstStyle/>
          <a:p>
            <a:endParaRPr lang="el-GR" dirty="0"/>
          </a:p>
          <a:p>
            <a:r>
              <a:rPr lang="el-GR" sz="2800" b="1" dirty="0" smtClean="0"/>
              <a:t>Γιατί </a:t>
            </a:r>
            <a:r>
              <a:rPr lang="el-GR" sz="2800" b="1" dirty="0"/>
              <a:t>ένας μαθητής να προτιμήσει ΕΠΑΛ κι όχι γενικό λύκειο</a:t>
            </a:r>
            <a:r>
              <a:rPr lang="el-GR" sz="2800" b="1" dirty="0" smtClean="0"/>
              <a:t>;</a:t>
            </a:r>
          </a:p>
          <a:p>
            <a:endParaRPr lang="el-GR" sz="2800" dirty="0"/>
          </a:p>
          <a:p>
            <a:pPr algn="just"/>
            <a:r>
              <a:rPr lang="el-GR" sz="2800" dirty="0" smtClean="0"/>
              <a:t>	Γιατί </a:t>
            </a:r>
            <a:r>
              <a:rPr lang="el-GR" sz="2800" dirty="0"/>
              <a:t>με τα εργαστηριακά μαθήματα, δηλαδή το πρακτικό μέρος των θεωρητικών μαθημάτων, δεν υπάρχουν οι απαιτήσεις που έχει ένα γενικό λύκειο. Σε όλα τα μαθήματα ειδικότητας οι βαθμοί θεωρητικού και πρακτικού μέρους συμψηφίζονται. </a:t>
            </a:r>
            <a:endParaRPr lang="el-GR" sz="2800" dirty="0" smtClean="0"/>
          </a:p>
          <a:p>
            <a:pPr algn="just"/>
            <a:r>
              <a:rPr lang="el-GR" sz="2800" dirty="0" smtClean="0"/>
              <a:t>	Επιπλέον </a:t>
            </a:r>
            <a:r>
              <a:rPr lang="el-GR" sz="2800" dirty="0"/>
              <a:t>παίρνει με την μαθητεία (4ο έτος σπουδών στο ΕΠΑΛ) ένα πτυχίο επιπέδου 5 που είναι ισότιμο των ΔΙΕΚ ενώ από το γενικό λύκειο στα ΔΙΕΚ θα έκανε 2 χρόνια </a:t>
            </a:r>
            <a:r>
              <a:rPr lang="el-GR" sz="2800" dirty="0" smtClean="0"/>
              <a:t>σπουδών</a:t>
            </a:r>
          </a:p>
          <a:p>
            <a:endParaRPr lang="el-GR" dirty="0"/>
          </a:p>
        </p:txBody>
      </p:sp>
      <p:sp>
        <p:nvSpPr>
          <p:cNvPr id="3" name="2 - Θέση αριθμού διαφάνειας"/>
          <p:cNvSpPr>
            <a:spLocks noGrp="1"/>
          </p:cNvSpPr>
          <p:nvPr>
            <p:ph type="sldNum" sz="quarter" idx="12"/>
          </p:nvPr>
        </p:nvSpPr>
        <p:spPr/>
        <p:txBody>
          <a:bodyPr/>
          <a:lstStyle/>
          <a:p>
            <a:fld id="{39320E6F-A470-4CC5-93A7-7C605151EE97}" type="slidenum">
              <a:rPr lang="el-GR" smtClean="0"/>
              <a:pPr/>
              <a:t>7</a:t>
            </a:fld>
            <a:endParaRPr lang="el-GR" dirty="0"/>
          </a:p>
        </p:txBody>
      </p:sp>
      <p:sp>
        <p:nvSpPr>
          <p:cNvPr id="4" name="3 - Θέση υποσέλιδου"/>
          <p:cNvSpPr>
            <a:spLocks noGrp="1"/>
          </p:cNvSpPr>
          <p:nvPr>
            <p:ph type="ftr" sz="quarter" idx="11"/>
          </p:nvPr>
        </p:nvSpPr>
        <p:spPr/>
        <p:txBody>
          <a:bodyPr/>
          <a:lstStyle/>
          <a:p>
            <a:r>
              <a:rPr lang="el-GR" smtClean="0"/>
              <a:t>Μπαλτζής Πρόδρομος ΠΕ 83 Ηλεκτρολόγος Δ/ντης 2ου Εργαστηριακού Κέντρου Κοζάνης ( Πτολεμαΐδα )</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85720" y="0"/>
            <a:ext cx="8715436" cy="4247317"/>
          </a:xfrm>
          <a:prstGeom prst="rect">
            <a:avLst/>
          </a:prstGeom>
        </p:spPr>
        <p:txBody>
          <a:bodyPr wrap="square">
            <a:spAutoFit/>
          </a:bodyPr>
          <a:lstStyle/>
          <a:p>
            <a:endParaRPr lang="el-GR" dirty="0"/>
          </a:p>
          <a:p>
            <a:r>
              <a:rPr lang="el-GR" sz="2800" b="1" dirty="0"/>
              <a:t>Στο ΕΠΑ.Λ. δίνεται μόνο απολυτήριο λυκείου όπως γίνεται στο γενικό λύκειο</a:t>
            </a:r>
            <a:r>
              <a:rPr lang="el-GR" sz="2800" b="1" dirty="0" smtClean="0"/>
              <a:t>;</a:t>
            </a:r>
            <a:endParaRPr lang="el-GR" sz="2800" dirty="0"/>
          </a:p>
          <a:p>
            <a:pPr algn="just"/>
            <a:r>
              <a:rPr lang="el-GR" sz="2800" dirty="0" smtClean="0"/>
              <a:t>	</a:t>
            </a:r>
          </a:p>
          <a:p>
            <a:pPr algn="just"/>
            <a:r>
              <a:rPr lang="el-GR" sz="2800" dirty="0" smtClean="0"/>
              <a:t>	ΟΧΙ</a:t>
            </a:r>
            <a:r>
              <a:rPr lang="el-GR" sz="2800" dirty="0"/>
              <a:t>, στους αποφοίτους του ΕΠΑ.Λ. όπως ανέφερα παραπάνω χορηγείται εκτός από το απολυτήριο Επαγγελματικού Λυκείου και πτυχίο επιπέδου 4 και επιπέδου 5 μετά από πιστοποίηση μετά το τέλος των </a:t>
            </a:r>
            <a:r>
              <a:rPr lang="el-GR" sz="2800" dirty="0" smtClean="0"/>
              <a:t>11 </a:t>
            </a:r>
            <a:r>
              <a:rPr lang="el-GR" sz="2800" dirty="0"/>
              <a:t>μηνών της μαθητείας. </a:t>
            </a:r>
            <a:endParaRPr lang="el-GR" sz="2800" dirty="0" smtClean="0"/>
          </a:p>
          <a:p>
            <a:pPr algn="just"/>
            <a:r>
              <a:rPr lang="el-GR" sz="2800" dirty="0" smtClean="0"/>
              <a:t>	</a:t>
            </a:r>
            <a:endParaRPr lang="el-GR" sz="2800" dirty="0"/>
          </a:p>
        </p:txBody>
      </p:sp>
      <p:sp>
        <p:nvSpPr>
          <p:cNvPr id="3" name="2 - Θέση αριθμού διαφάνειας"/>
          <p:cNvSpPr>
            <a:spLocks noGrp="1"/>
          </p:cNvSpPr>
          <p:nvPr>
            <p:ph type="sldNum" sz="quarter" idx="12"/>
          </p:nvPr>
        </p:nvSpPr>
        <p:spPr/>
        <p:txBody>
          <a:bodyPr/>
          <a:lstStyle/>
          <a:p>
            <a:fld id="{39320E6F-A470-4CC5-93A7-7C605151EE97}" type="slidenum">
              <a:rPr lang="el-GR" smtClean="0"/>
              <a:pPr/>
              <a:t>8</a:t>
            </a:fld>
            <a:endParaRPr lang="el-GR" dirty="0"/>
          </a:p>
        </p:txBody>
      </p:sp>
      <p:sp>
        <p:nvSpPr>
          <p:cNvPr id="4" name="3 - Θέση υποσέλιδου"/>
          <p:cNvSpPr>
            <a:spLocks noGrp="1"/>
          </p:cNvSpPr>
          <p:nvPr>
            <p:ph type="ftr" sz="quarter" idx="11"/>
          </p:nvPr>
        </p:nvSpPr>
        <p:spPr/>
        <p:txBody>
          <a:bodyPr/>
          <a:lstStyle/>
          <a:p>
            <a:r>
              <a:rPr lang="el-GR" smtClean="0"/>
              <a:t>Μπαλτζής Πρόδρομος ΠΕ 83 Ηλεκτρολόγος Δ/ντης 2ου Εργαστηριακού Κέντρου Κοζάνης ( Πτολεμαΐδα )</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42844" y="0"/>
            <a:ext cx="8786874" cy="5355312"/>
          </a:xfrm>
          <a:prstGeom prst="rect">
            <a:avLst/>
          </a:prstGeom>
        </p:spPr>
        <p:txBody>
          <a:bodyPr wrap="square">
            <a:spAutoFit/>
          </a:bodyPr>
          <a:lstStyle/>
          <a:p>
            <a:endParaRPr lang="el-GR" b="1" dirty="0" smtClean="0"/>
          </a:p>
          <a:p>
            <a:r>
              <a:rPr lang="el-GR" sz="2800" b="1" dirty="0" smtClean="0"/>
              <a:t>Τι </a:t>
            </a:r>
            <a:r>
              <a:rPr lang="el-GR" sz="2800" b="1" dirty="0"/>
              <a:t>είναι το πτυχίο επιπέδου 4</a:t>
            </a:r>
            <a:r>
              <a:rPr lang="el-GR" sz="2800" b="1" dirty="0" smtClean="0"/>
              <a:t>;</a:t>
            </a:r>
          </a:p>
          <a:p>
            <a:endParaRPr lang="el-GR" sz="2800" dirty="0"/>
          </a:p>
          <a:p>
            <a:pPr algn="just"/>
            <a:r>
              <a:rPr lang="el-GR" sz="2800" dirty="0" smtClean="0"/>
              <a:t>	Όταν </a:t>
            </a:r>
            <a:r>
              <a:rPr lang="el-GR" sz="2800" dirty="0"/>
              <a:t>λέμε πτυχίο επιπέδου 4 εννοούμε το πτυχίο που παίρνουν οι απόφοιτοι του ΕΠΑ.Λ. και μάλιστα με ενδοσχολικές εξετάσεις, το οποίο τους δίνει το δικαίωμα να ασκήσουν το επάγγελμα της ειδικότητας του τομέα που έχουν επιλέξει στον ιδιωτικό τομέα ή να διοριστούν σε αντίστοιχη θέση στο δημόσιο τομέα σύμφωνα με τις κείμενες διατάξεις</a:t>
            </a:r>
            <a:r>
              <a:rPr lang="el-GR" sz="2800" dirty="0" smtClean="0"/>
              <a:t>.</a:t>
            </a:r>
          </a:p>
          <a:p>
            <a:pPr>
              <a:buFontTx/>
              <a:buChar char="-"/>
            </a:pPr>
            <a:endParaRPr lang="el-GR" dirty="0"/>
          </a:p>
          <a:p>
            <a:pPr>
              <a:buFontTx/>
              <a:buChar char="-"/>
            </a:pPr>
            <a:endParaRPr lang="el-GR" dirty="0"/>
          </a:p>
          <a:p>
            <a:pPr>
              <a:buFontTx/>
              <a:buChar char="-"/>
            </a:pPr>
            <a:endParaRPr lang="el-GR" dirty="0" smtClean="0"/>
          </a:p>
          <a:p>
            <a:pPr>
              <a:buFontTx/>
              <a:buChar char="-"/>
            </a:pPr>
            <a:endParaRPr lang="el-GR" dirty="0"/>
          </a:p>
        </p:txBody>
      </p:sp>
      <p:sp>
        <p:nvSpPr>
          <p:cNvPr id="3" name="2 - Θέση αριθμού διαφάνειας"/>
          <p:cNvSpPr>
            <a:spLocks noGrp="1"/>
          </p:cNvSpPr>
          <p:nvPr>
            <p:ph type="sldNum" sz="quarter" idx="12"/>
          </p:nvPr>
        </p:nvSpPr>
        <p:spPr/>
        <p:txBody>
          <a:bodyPr/>
          <a:lstStyle/>
          <a:p>
            <a:fld id="{39320E6F-A470-4CC5-93A7-7C605151EE97}" type="slidenum">
              <a:rPr lang="el-GR" smtClean="0"/>
              <a:pPr/>
              <a:t>9</a:t>
            </a:fld>
            <a:endParaRPr lang="el-GR" dirty="0"/>
          </a:p>
        </p:txBody>
      </p:sp>
      <p:sp>
        <p:nvSpPr>
          <p:cNvPr id="4" name="3 - Θέση υποσέλιδου"/>
          <p:cNvSpPr>
            <a:spLocks noGrp="1"/>
          </p:cNvSpPr>
          <p:nvPr>
            <p:ph type="ftr" sz="quarter" idx="11"/>
          </p:nvPr>
        </p:nvSpPr>
        <p:spPr/>
        <p:txBody>
          <a:bodyPr/>
          <a:lstStyle/>
          <a:p>
            <a:r>
              <a:rPr lang="el-GR" smtClean="0"/>
              <a:t>Μπαλτζής Πρόδρομος ΠΕ 83 Ηλεκτρολόγος Δ/ντης 2ου Εργαστηριακού Κέντρου Κοζάνης ( Πτολεμαΐδα )</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TotalTime>
  <Words>1633</Words>
  <Application>Microsoft Office PowerPoint</Application>
  <PresentationFormat>Προβολή στην οθόνη (4:3)</PresentationFormat>
  <Paragraphs>389</Paragraphs>
  <Slides>45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45</vt:i4>
      </vt:variant>
    </vt:vector>
  </HeadingPairs>
  <TitlesOfParts>
    <vt:vector size="46"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ΤΟΜΕΙΣ ΚΑΙ ΕΙΔΙΚΟΤΗΤΕΣ ΣΤΑ ΕΠΑΛ 2020-2021</vt:lpstr>
      <vt:lpstr>ΤΟΜΕΙΣ ΚΑΙ ΕΙΔΙΚΟΤΗΤΕΣ ΣΤΑ ΕΠΑΛ 2020-2021</vt:lpstr>
      <vt:lpstr>ΤΟΜΕΙΣ ΚΑΙ ΕΙΔΙΚΟΤΗΤΕΣ ΣΤΑ ΕΠΑΛ 2020-2021</vt:lpstr>
      <vt:lpstr>ΤΟΜΕΙΣ ΚΑΙ ΕΙΔΙΚΟΤΗΤΕΣ ΣΤΑ ΕΠΑΛ 2020-2021</vt:lpstr>
      <vt:lpstr>ΤΟΜΕΙΣ ΚΑΙ ΕΙΔΙΚΟΤΗΤΕΣ ΣΤΑ ΕΠΑΛ 2020-2021</vt:lpstr>
      <vt:lpstr>ΤΟΜΕΙΣ ΚΑΙ ΕΙΔΙΚΟΤΗΤΕΣ ΣΤΑ ΕΠΑΛ 2020-2021</vt:lpstr>
      <vt:lpstr>ΤΟΜΕΙΣ ΚΑΙ ΕΙΔΙΚΟΤΗΤΕΣ ΣΤΑ ΕΠΑΛ 2020-2021</vt:lpstr>
      <vt:lpstr>ΤΟΜΕΙΣ ΚΑΙ ΕΙΔΙΚΟΤΗΤΕΣ ΣΤΑ ΕΠΑΛ 2020-2021</vt:lpstr>
      <vt:lpstr>ΤΟΜΕΙΣ ΚΑΙ ΕΙΔΙΚΟΤΗΤΕΣ ΣΤΑ ΕΠΑΛ 2020-2021</vt:lpstr>
      <vt:lpstr>Σας ευχαριστώ για την προσοχή σας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prodromos mpaltzhs</dc:creator>
  <cp:lastModifiedBy>JohnSal</cp:lastModifiedBy>
  <cp:revision>31</cp:revision>
  <dcterms:created xsi:type="dcterms:W3CDTF">2021-01-23T10:03:10Z</dcterms:created>
  <dcterms:modified xsi:type="dcterms:W3CDTF">2021-05-27T08:58:23Z</dcterms:modified>
</cp:coreProperties>
</file>